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>
  <p:sldMasterIdLst>
    <p:sldMasterId id="2147483769" r:id="rId1"/>
    <p:sldMasterId id="2147483805" r:id="rId2"/>
  </p:sldMasterIdLst>
  <p:notesMasterIdLst>
    <p:notesMasterId r:id="rId56"/>
  </p:notesMasterIdLst>
  <p:handoutMasterIdLst>
    <p:handoutMasterId r:id="rId57"/>
  </p:handoutMasterIdLst>
  <p:sldIdLst>
    <p:sldId id="2043" r:id="rId3"/>
    <p:sldId id="2052" r:id="rId4"/>
    <p:sldId id="2020" r:id="rId5"/>
    <p:sldId id="2048" r:id="rId6"/>
    <p:sldId id="2074" r:id="rId7"/>
    <p:sldId id="2073" r:id="rId8"/>
    <p:sldId id="1929" r:id="rId9"/>
    <p:sldId id="2030" r:id="rId10"/>
    <p:sldId id="2031" r:id="rId11"/>
    <p:sldId id="2066" r:id="rId12"/>
    <p:sldId id="2032" r:id="rId13"/>
    <p:sldId id="2053" r:id="rId14"/>
    <p:sldId id="1920" r:id="rId15"/>
    <p:sldId id="2044" r:id="rId16"/>
    <p:sldId id="1953" r:id="rId17"/>
    <p:sldId id="2033" r:id="rId18"/>
    <p:sldId id="2041" r:id="rId19"/>
    <p:sldId id="2036" r:id="rId20"/>
    <p:sldId id="1964" r:id="rId21"/>
    <p:sldId id="2016" r:id="rId22"/>
    <p:sldId id="1906" r:id="rId23"/>
    <p:sldId id="1941" r:id="rId24"/>
    <p:sldId id="1908" r:id="rId25"/>
    <p:sldId id="1995" r:id="rId26"/>
    <p:sldId id="1996" r:id="rId27"/>
    <p:sldId id="1997" r:id="rId28"/>
    <p:sldId id="2038" r:id="rId29"/>
    <p:sldId id="2065" r:id="rId30"/>
    <p:sldId id="1950" r:id="rId31"/>
    <p:sldId id="2047" r:id="rId32"/>
    <p:sldId id="1909" r:id="rId33"/>
    <p:sldId id="2055" r:id="rId34"/>
    <p:sldId id="2056" r:id="rId35"/>
    <p:sldId id="2057" r:id="rId36"/>
    <p:sldId id="2058" r:id="rId37"/>
    <p:sldId id="2054" r:id="rId38"/>
    <p:sldId id="2059" r:id="rId39"/>
    <p:sldId id="2060" r:id="rId40"/>
    <p:sldId id="2061" r:id="rId41"/>
    <p:sldId id="2069" r:id="rId42"/>
    <p:sldId id="2072" r:id="rId43"/>
    <p:sldId id="2063" r:id="rId44"/>
    <p:sldId id="2046" r:id="rId45"/>
    <p:sldId id="2075" r:id="rId46"/>
    <p:sldId id="2001" r:id="rId47"/>
    <p:sldId id="1993" r:id="rId48"/>
    <p:sldId id="1935" r:id="rId49"/>
    <p:sldId id="2024" r:id="rId50"/>
    <p:sldId id="1985" r:id="rId51"/>
    <p:sldId id="2068" r:id="rId52"/>
    <p:sldId id="2064" r:id="rId53"/>
    <p:sldId id="2042" r:id="rId54"/>
    <p:sldId id="1896" r:id="rId55"/>
  </p:sldIdLst>
  <p:sldSz cx="9144000" cy="6858000" type="screen4x3"/>
  <p:notesSz cx="7099300" cy="10234613"/>
  <p:embeddedFontLst>
    <p:embeddedFont>
      <p:font typeface="Times" charset="0"/>
      <p:regular r:id="rId58"/>
      <p:bold r:id="rId59"/>
      <p:italic r:id="rId60"/>
      <p:boldItalic r:id="rId61"/>
    </p:embeddedFont>
    <p:embeddedFont>
      <p:font typeface="Arial Black" pitchFamily="34" charset="0"/>
      <p:bold r:id="rId62"/>
    </p:embeddedFont>
    <p:embeddedFont>
      <p:font typeface="Calibri" pitchFamily="34" charset="0"/>
      <p:regular r:id="rId63"/>
      <p:bold r:id="rId64"/>
      <p:italic r:id="rId65"/>
      <p:boldItalic r:id="rId66"/>
    </p:embeddedFont>
    <p:embeddedFont>
      <p:font typeface="Arial Unicode MS" pitchFamily="34" charset="-128"/>
      <p:regular r:id="rId67"/>
    </p:embeddedFont>
    <p:embeddedFont>
      <p:font typeface="Eras Bold ITC" pitchFamily="34" charset="0"/>
      <p:regular r:id="rId68"/>
    </p:embeddedFont>
    <p:embeddedFont>
      <p:font typeface="Arial Narrow" pitchFamily="34" charset="0"/>
      <p:regular r:id="rId69"/>
      <p:bold r:id="rId70"/>
      <p:italic r:id="rId71"/>
      <p:boldItalic r:id="rId72"/>
    </p:embeddedFont>
    <p:embeddedFont>
      <p:font typeface="Verdana" pitchFamily="34" charset="0"/>
      <p:regular r:id="rId73"/>
      <p:bold r:id="rId74"/>
      <p:italic r:id="rId75"/>
      <p:boldItalic r:id="rId76"/>
    </p:embeddedFont>
    <p:embeddedFont>
      <p:font typeface="Trebuchet MS" pitchFamily="34" charset="0"/>
      <p:regular r:id="rId77"/>
      <p:bold r:id="rId78"/>
      <p:italic r:id="rId79"/>
      <p:boldItalic r:id="rId80"/>
    </p:embeddedFont>
    <p:embeddedFont>
      <p:font typeface="PMingLiU" pitchFamily="18" charset="-120"/>
      <p:regular r:id="rId81"/>
    </p:embeddedFont>
  </p:embeddedFontLst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6F0A"/>
    <a:srgbClr val="003399"/>
    <a:srgbClr val="FFB115"/>
    <a:srgbClr val="FDF4F1"/>
    <a:srgbClr val="F5F3F5"/>
    <a:srgbClr val="F6F3FA"/>
    <a:srgbClr val="000099"/>
    <a:srgbClr val="FFFFCC"/>
    <a:srgbClr val="3366CC"/>
    <a:srgbClr val="3399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vertBarState="maximized">
    <p:restoredLeft sz="23560" autoAdjust="0"/>
    <p:restoredTop sz="92782" autoAdjust="0"/>
  </p:normalViewPr>
  <p:slideViewPr>
    <p:cSldViewPr>
      <p:cViewPr>
        <p:scale>
          <a:sx n="66" d="100"/>
          <a:sy n="66" d="100"/>
        </p:scale>
        <p:origin x="-117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4" d="100"/>
        <a:sy n="44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826" y="-96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76" Type="http://schemas.openxmlformats.org/officeDocument/2006/relationships/font" Target="fonts/font19.fntdata"/><Relationship Id="rId84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74" Type="http://schemas.openxmlformats.org/officeDocument/2006/relationships/font" Target="fonts/font17.fntdata"/><Relationship Id="rId79" Type="http://schemas.openxmlformats.org/officeDocument/2006/relationships/font" Target="fonts/font22.fntdata"/><Relationship Id="rId5" Type="http://schemas.openxmlformats.org/officeDocument/2006/relationships/slide" Target="slides/slide3.xml"/><Relationship Id="rId61" Type="http://schemas.openxmlformats.org/officeDocument/2006/relationships/font" Target="fonts/font4.fntdata"/><Relationship Id="rId82" Type="http://schemas.openxmlformats.org/officeDocument/2006/relationships/presProps" Target="presProps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7.fntdata"/><Relationship Id="rId69" Type="http://schemas.openxmlformats.org/officeDocument/2006/relationships/font" Target="fonts/font12.fntdata"/><Relationship Id="rId77" Type="http://schemas.openxmlformats.org/officeDocument/2006/relationships/font" Target="fonts/font20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5.fntdata"/><Relationship Id="rId80" Type="http://schemas.openxmlformats.org/officeDocument/2006/relationships/font" Target="fonts/font23.fntdata"/><Relationship Id="rId85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5.fntdata"/><Relationship Id="rId70" Type="http://schemas.openxmlformats.org/officeDocument/2006/relationships/font" Target="fonts/font13.fntdata"/><Relationship Id="rId75" Type="http://schemas.openxmlformats.org/officeDocument/2006/relationships/font" Target="fonts/font18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openxmlformats.org/officeDocument/2006/relationships/font" Target="fonts/font16.fntdata"/><Relationship Id="rId78" Type="http://schemas.openxmlformats.org/officeDocument/2006/relationships/font" Target="fonts/font21.fntdata"/><Relationship Id="rId81" Type="http://schemas.openxmlformats.org/officeDocument/2006/relationships/font" Target="fonts/font24.fntdata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6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image" Target="../media/image68.png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76587" cy="512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036" y="2"/>
            <a:ext cx="3076587" cy="512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BF7D9-E16F-45D2-AF47-09C49AEED70C}" type="datetimeFigureOut">
              <a:rPr lang="en-GB" smtClean="0"/>
              <a:pPr/>
              <a:t>26/02/2013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0908"/>
            <a:ext cx="3076587" cy="512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 dirty="0" smtClean="0"/>
              <a:t>© Beyond Philosophy. 2001-2011 All rights reserved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036" y="9720908"/>
            <a:ext cx="3076587" cy="512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6FFF1-4C5F-40EA-88BC-1F9BDABFE16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85550503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3076587" cy="51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13" y="2"/>
            <a:ext cx="3076587" cy="51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es-ES_tradnl" dirty="0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26" y="4862102"/>
            <a:ext cx="5207048" cy="4605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2554"/>
            <a:ext cx="3076587" cy="512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</a:defRPr>
            </a:lvl1pPr>
          </a:lstStyle>
          <a:p>
            <a:pPr>
              <a:defRPr/>
            </a:pPr>
            <a:r>
              <a:rPr lang="en-GB" dirty="0" smtClean="0"/>
              <a:t>© Beyond Philosophy. 2001-2011 All rights reserved</a:t>
            </a:r>
            <a:endParaRPr lang="es-ES_tradnl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13" y="9722554"/>
            <a:ext cx="3076587" cy="512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</a:defRPr>
            </a:lvl1pPr>
          </a:lstStyle>
          <a:p>
            <a:pPr>
              <a:defRPr/>
            </a:pPr>
            <a:fld id="{3656ABD6-9A2F-4EAA-8FA4-355DB8085362}" type="slidenum">
              <a:rPr lang="es-ES_tradnl"/>
              <a:pPr>
                <a:defRPr/>
              </a:pPr>
              <a:t>‹#›</a:t>
            </a:fld>
            <a:endParaRPr lang="es-ES_tradnl" dirty="0"/>
          </a:p>
        </p:txBody>
      </p:sp>
    </p:spTree>
    <p:extLst>
      <p:ext uri="{BB962C8B-B14F-4D97-AF65-F5344CB8AC3E}">
        <p14:creationId xmlns="" xmlns:p14="http://schemas.microsoft.com/office/powerpoint/2010/main" val="253941941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DFF94D-183E-46BA-B7A6-6FF84416A914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DFF94D-183E-46BA-B7A6-6FF84416A914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DFF94D-183E-46BA-B7A6-6FF84416A914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DFF94D-183E-46BA-B7A6-6FF84416A914}" type="slidenum">
              <a:rPr lang="es-ES_tradnl" smtClean="0"/>
              <a:pPr>
                <a:defRPr/>
              </a:pPr>
              <a:t>4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DFF94D-183E-46BA-B7A6-6FF84416A914}" type="slidenum">
              <a:rPr lang="es-ES_tradnl" smtClean="0"/>
              <a:pPr>
                <a:defRPr/>
              </a:pPr>
              <a:t>5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DFF94D-183E-46BA-B7A6-6FF84416A914}" type="slidenum">
              <a:rPr lang="es-ES_tradnl" smtClean="0"/>
              <a:pPr>
                <a:defRPr/>
              </a:pPr>
              <a:t>7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DFF94D-183E-46BA-B7A6-6FF84416A914}" type="slidenum">
              <a:rPr lang="es-ES_tradnl" smtClean="0"/>
              <a:pPr>
                <a:defRPr/>
              </a:pPr>
              <a:t>8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4721"/>
            <a:fld id="{53E0E0F4-BE25-4A4D-AD32-3B1A274FA449}" type="slidenum">
              <a:rPr lang="en-GB" smtClean="0"/>
              <a:pPr defTabSz="934721"/>
              <a:t>10</a:t>
            </a:fld>
            <a:endParaRPr lang="en-GB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B3200A-609E-495E-91C5-56E434131FAE}" type="slidenum">
              <a:rPr lang="es-ES_tradnl" smtClean="0"/>
              <a:pPr>
                <a:defRPr/>
              </a:pPr>
              <a:t>13</a:t>
            </a:fld>
            <a:endParaRPr lang="es-ES_tradn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B3200A-609E-495E-91C5-56E434131FAE}" type="slidenum">
              <a:rPr lang="es-ES_tradnl" smtClean="0"/>
              <a:pPr>
                <a:defRPr/>
              </a:pPr>
              <a:t>14</a:t>
            </a:fld>
            <a:endParaRPr lang="es-ES_tradn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5363" y="771525"/>
            <a:ext cx="5111750" cy="3833813"/>
          </a:xfrm>
          <a:ln/>
        </p:spPr>
      </p:sp>
      <p:sp>
        <p:nvSpPr>
          <p:cNvPr id="2497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780" y="4860088"/>
            <a:ext cx="5675742" cy="4604561"/>
          </a:xfrm>
        </p:spPr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DFF94D-183E-46BA-B7A6-6FF84416A914}" type="slidenum">
              <a:rPr lang="es-ES_tradnl" smtClean="0"/>
              <a:pPr>
                <a:defRPr/>
              </a:pPr>
              <a:t>18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DFF94D-183E-46BA-B7A6-6FF84416A914}" type="slidenum">
              <a:rPr lang="es-ES_tradnl" smtClean="0"/>
              <a:pPr>
                <a:defRPr/>
              </a:pPr>
              <a:t>19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DFF94D-183E-46BA-B7A6-6FF84416A914}" type="slidenum">
              <a:rPr lang="es-ES_tradnl" smtClean="0"/>
              <a:pPr>
                <a:defRPr/>
              </a:pPr>
              <a:t>20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© Beyond Philosophy. 2001-2011 All rights reserved</a:t>
            </a:r>
            <a:endParaRPr lang="es-ES_tradn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656ABD6-9A2F-4EAA-8FA4-355DB8085362}" type="slidenum">
              <a:rPr lang="es-ES_tradnl" smtClean="0"/>
              <a:pPr>
                <a:defRPr/>
              </a:pPr>
              <a:t>22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944BE-C659-46DF-B50D-A7BEAAC8A920}" type="slidenum">
              <a:rPr lang="es-ES_tradnl" smtClean="0"/>
              <a:pPr>
                <a:defRPr/>
              </a:pPr>
              <a:t>24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© Beyond Philosophy. 2001-2011 All rights reserved</a:t>
            </a:r>
            <a:endParaRPr lang="es-ES_tradn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4276" name="Slide Number Placeholder 3"/>
          <p:cNvSpPr txBox="1">
            <a:spLocks noGrp="1"/>
          </p:cNvSpPr>
          <p:nvPr/>
        </p:nvSpPr>
        <p:spPr bwMode="auto">
          <a:xfrm>
            <a:off x="4020587" y="9721704"/>
            <a:ext cx="3077595" cy="510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48" tIns="49524" rIns="99048" bIns="49524" anchor="b"/>
          <a:lstStyle/>
          <a:p>
            <a:pPr algn="r"/>
            <a:fld id="{181BA376-464B-4A05-892E-6FF7C56B4221}" type="slidenum">
              <a:rPr lang="en-US" sz="1300"/>
              <a:pPr algn="r"/>
              <a:t>25</a:t>
            </a:fld>
            <a:endParaRPr lang="en-US" sz="13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6ABD6-9A2F-4EAA-8FA4-355DB8085362}" type="slidenum">
              <a:rPr lang="es-ES_tradnl" smtClean="0"/>
              <a:pPr>
                <a:defRPr/>
              </a:pPr>
              <a:t>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© Beyond Philosophy. 2001-2011 All rights reserved</a:t>
            </a:r>
            <a:endParaRPr lang="es-ES_tradnl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073018"/>
            <a:fld id="{1229C4B0-868F-41C5-8F6C-4139CF41D7BF}" type="slidenum">
              <a:rPr lang="en-US" smtClean="0"/>
              <a:pPr defTabSz="1073018"/>
              <a:t>26</a:t>
            </a:fld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© Beyond Philosophy. 2001-2011 All rights reserved</a:t>
            </a:r>
            <a:endParaRPr lang="es-ES_tradnl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Times" pitchFamily="18" charset="0"/>
            </a:endParaRPr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E38457-8F07-480C-8C71-5B4713E73B9A}" type="slidenum">
              <a:rPr lang="en-GB" smtClean="0">
                <a:latin typeface="Times" pitchFamily="18" charset="0"/>
              </a:rPr>
              <a:pPr/>
              <a:t>27</a:t>
            </a:fld>
            <a:endParaRPr lang="en-GB" dirty="0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944BE-C659-46DF-B50D-A7BEAAC8A920}" type="slidenum">
              <a:rPr lang="es-ES_tradnl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DFF94D-183E-46BA-B7A6-6FF84416A914}" type="slidenum">
              <a:rPr lang="es-ES_tradnl" smtClean="0"/>
              <a:pPr>
                <a:defRPr/>
              </a:pPr>
              <a:t>29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8C4D58-4EBB-40B3-B194-AD13EF06758C}" type="slidenum">
              <a:rPr lang="en-GB"/>
              <a:pPr/>
              <a:t>30</a:t>
            </a:fld>
            <a:endParaRPr lang="en-GB" dirty="0"/>
          </a:p>
        </p:txBody>
      </p:sp>
      <p:sp>
        <p:nvSpPr>
          <p:cNvPr id="631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1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E39AB9-D762-44BD-94A4-3CCC257FE1F8}" type="slidenum">
              <a:rPr lang="es-ES_tradnl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Verdana" pitchFamily="34" charset="0"/>
              </a:defRPr>
            </a:lvl1pPr>
            <a:lvl2pPr marL="804763" indent="-309524" eaLnBrk="0" hangingPunct="0">
              <a:defRPr sz="1500">
                <a:solidFill>
                  <a:schemeClr val="tx1"/>
                </a:solidFill>
                <a:latin typeface="Verdana" pitchFamily="34" charset="0"/>
              </a:defRPr>
            </a:lvl2pPr>
            <a:lvl3pPr marL="1238098" indent="-247620" eaLnBrk="0" hangingPunct="0">
              <a:defRPr sz="1500">
                <a:solidFill>
                  <a:schemeClr val="tx1"/>
                </a:solidFill>
                <a:latin typeface="Verdana" pitchFamily="34" charset="0"/>
              </a:defRPr>
            </a:lvl3pPr>
            <a:lvl4pPr marL="1733337" indent="-247620" eaLnBrk="0" hangingPunct="0">
              <a:defRPr sz="1500">
                <a:solidFill>
                  <a:schemeClr val="tx1"/>
                </a:solidFill>
                <a:latin typeface="Verdana" pitchFamily="34" charset="0"/>
              </a:defRPr>
            </a:lvl4pPr>
            <a:lvl5pPr marL="2228576" indent="-247620" eaLnBrk="0" hangingPunct="0">
              <a:defRPr sz="1500">
                <a:solidFill>
                  <a:schemeClr val="tx1"/>
                </a:solidFill>
                <a:latin typeface="Verdana" pitchFamily="34" charset="0"/>
              </a:defRPr>
            </a:lvl5pPr>
            <a:lvl6pPr marL="2723815" indent="-247620" eaLnBrk="0" fontAlgn="base" hangingPunct="0">
              <a:lnSpc>
                <a:spcPct val="107000"/>
              </a:lnSpc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Verdana" pitchFamily="34" charset="0"/>
              </a:defRPr>
            </a:lvl6pPr>
            <a:lvl7pPr marL="3219054" indent="-247620" eaLnBrk="0" fontAlgn="base" hangingPunct="0">
              <a:lnSpc>
                <a:spcPct val="107000"/>
              </a:lnSpc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Verdana" pitchFamily="34" charset="0"/>
              </a:defRPr>
            </a:lvl7pPr>
            <a:lvl8pPr marL="3714293" indent="-247620" eaLnBrk="0" fontAlgn="base" hangingPunct="0">
              <a:lnSpc>
                <a:spcPct val="107000"/>
              </a:lnSpc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Verdana" pitchFamily="34" charset="0"/>
              </a:defRPr>
            </a:lvl8pPr>
            <a:lvl9pPr marL="4209532" indent="-247620" eaLnBrk="0" fontAlgn="base" hangingPunct="0">
              <a:lnSpc>
                <a:spcPct val="107000"/>
              </a:lnSpc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D1C09919-A9EF-49FD-98A4-90F019E3E70D}" type="slidenum">
              <a:rPr lang="en-GB" sz="1300" smtClean="0">
                <a:solidFill>
                  <a:srgbClr val="000000"/>
                </a:solidFill>
              </a:rPr>
              <a:pPr eaLnBrk="1" hangingPunct="1"/>
              <a:t>35</a:t>
            </a:fld>
            <a:endParaRPr lang="en-GB" sz="1300" dirty="0" smtClean="0">
              <a:solidFill>
                <a:srgbClr val="000000"/>
              </a:solidFill>
            </a:endParaRPr>
          </a:p>
        </p:txBody>
      </p:sp>
      <p:sp>
        <p:nvSpPr>
          <p:cNvPr id="9219" name="Rectangle 7"/>
          <p:cNvSpPr txBox="1">
            <a:spLocks noGrp="1" noChangeArrowheads="1"/>
          </p:cNvSpPr>
          <p:nvPr/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 anchor="b"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lnSpc>
                <a:spcPct val="107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lnSpc>
                <a:spcPct val="107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lnSpc>
                <a:spcPct val="107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lnSpc>
                <a:spcPct val="107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2D71B60-FAD8-4FD5-A142-C419D46F024B}" type="slidenum">
              <a:rPr lang="en-GB" sz="1300" smtClean="0">
                <a:solidFill>
                  <a:srgbClr val="000000"/>
                </a:solidFill>
              </a:rPr>
              <a:pPr algn="r" eaLnBrk="1" hangingPunct="1"/>
              <a:t>35</a:t>
            </a:fld>
            <a:endParaRPr lang="en-GB" sz="1300" dirty="0" smtClean="0">
              <a:solidFill>
                <a:srgbClr val="000000"/>
              </a:solidFill>
            </a:endParaRPr>
          </a:p>
        </p:txBody>
      </p:sp>
      <p:sp>
        <p:nvSpPr>
          <p:cNvPr id="92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GB" b="1" smtClean="0"/>
              <a:t>There are a number of key strategic questions that lead us in to our emotional values: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GB" b="1" smtClean="0"/>
              <a:t>	What is the customer experience we would like to deliver?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GB" b="1" smtClean="0"/>
              <a:t>	What are the </a:t>
            </a:r>
            <a:r>
              <a:rPr lang="en-GB" b="1" smtClean="0">
                <a:solidFill>
                  <a:srgbClr val="05BEFF"/>
                </a:solidFill>
              </a:rPr>
              <a:t>emotions</a:t>
            </a:r>
            <a:r>
              <a:rPr lang="en-GB" b="1" smtClean="0"/>
              <a:t> we want to evoke?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GB" b="1" smtClean="0">
                <a:solidFill>
                  <a:srgbClr val="05BEFF"/>
                </a:solidFill>
              </a:rPr>
              <a:t>	</a:t>
            </a:r>
            <a:r>
              <a:rPr lang="en-GB" b="1" smtClean="0"/>
              <a:t>What do our customers </a:t>
            </a:r>
            <a:r>
              <a:rPr lang="en-GB" b="1" smtClean="0">
                <a:solidFill>
                  <a:srgbClr val="05BEFF"/>
                </a:solidFill>
              </a:rPr>
              <a:t>really</a:t>
            </a:r>
            <a:r>
              <a:rPr lang="en-GB" b="1" smtClean="0"/>
              <a:t> want?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GB" b="1" smtClean="0"/>
              <a:t>	How can we deliver a </a:t>
            </a:r>
            <a:r>
              <a:rPr lang="en-GB" b="1" i="1" smtClean="0">
                <a:solidFill>
                  <a:srgbClr val="05BEFF"/>
                </a:solidFill>
              </a:rPr>
              <a:t>deliberate</a:t>
            </a:r>
            <a:r>
              <a:rPr lang="en-GB" b="1" i="1" smtClean="0"/>
              <a:t> </a:t>
            </a:r>
            <a:r>
              <a:rPr lang="en-GB" b="1" smtClean="0"/>
              <a:t>customer experience?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GB" b="1" smtClean="0"/>
              <a:t>As a guideline for the organization to answer these questions, </a:t>
            </a:r>
            <a:r>
              <a:rPr lang="en-US" b="1" smtClean="0"/>
              <a:t>LMB stated that the goal for Maersk Line is to provide a customer experience that makes customers feel Pleased, Cared For, and Trust. 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b="1" smtClean="0"/>
              <a:t>This is called </a:t>
            </a:r>
            <a:r>
              <a:rPr lang="en-GB" b="1" smtClean="0"/>
              <a:t>Maersk’s Customer Experience Statement</a:t>
            </a:r>
            <a:r>
              <a:rPr lang="en-US" b="1" smtClean="0"/>
              <a:t>. </a:t>
            </a:r>
            <a:r>
              <a:rPr lang="en-GB" b="1" smtClean="0"/>
              <a:t>These three emotional values describe what we want our customers to experience when being in contact with us. This is Our Goal for Every Customer Experience.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GB" b="1" smtClean="0"/>
              <a:t>Implementing these goals in an organization of Maersk’s size, requires a lot of commitment and focus. This is why we have decided upon an implementation plan driven by Customer Experience Ambassadors in each local site.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DFF94D-183E-46BA-B7A6-6FF84416A914}" type="slidenum">
              <a:rPr lang="es-ES_tradnl" smtClean="0"/>
              <a:pPr>
                <a:defRPr/>
              </a:pPr>
              <a:t>38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DFF94D-183E-46BA-B7A6-6FF84416A914}" type="slidenum">
              <a:rPr lang="es-ES_tradnl" smtClean="0"/>
              <a:pPr>
                <a:defRPr/>
              </a:pPr>
              <a:t>40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937281-33F5-4E84-9775-F96064580934}" type="slidenum">
              <a:rPr lang="en-GB"/>
              <a:pPr/>
              <a:t>41</a:t>
            </a:fld>
            <a:endParaRPr lang="en-GB" dirty="0"/>
          </a:p>
        </p:txBody>
      </p:sp>
      <p:sp>
        <p:nvSpPr>
          <p:cNvPr id="366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1434" y="772928"/>
            <a:ext cx="4721363" cy="3827319"/>
          </a:xfrm>
          <a:ln/>
        </p:spPr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502" y="4861238"/>
            <a:ext cx="5198608" cy="4604348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DFF94D-183E-46BA-B7A6-6FF84416A914}" type="slidenum">
              <a:rPr lang="es-ES_tradnl" smtClean="0"/>
              <a:pPr>
                <a:defRPr/>
              </a:pPr>
              <a:t>43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33C794-E66E-4203-9CDB-18268D2F4C76}" type="slidenum">
              <a:rPr lang="en-GB" smtClean="0"/>
              <a:pPr/>
              <a:t>44</a:t>
            </a:fld>
            <a:endParaRPr lang="en-GB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DFF94D-183E-46BA-B7A6-6FF84416A914}" type="slidenum">
              <a:rPr lang="es-ES_tradnl" smtClean="0"/>
              <a:pPr>
                <a:defRPr/>
              </a:pPr>
              <a:t>47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DFF94D-183E-46BA-B7A6-6FF84416A914}" type="slidenum">
              <a:rPr lang="es-ES_tradnl" smtClean="0"/>
              <a:pPr>
                <a:defRPr/>
              </a:pPr>
              <a:t>49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DFF94D-183E-46BA-B7A6-6FF84416A914}" type="slidenum">
              <a:rPr lang="es-ES_tradnl" smtClean="0"/>
              <a:pPr>
                <a:defRPr/>
              </a:pPr>
              <a:t>50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D9937F-8CC7-4B25-A247-852BAE6A432D}" type="slidenum">
              <a:rPr lang="es-ES_tradnl" smtClean="0"/>
              <a:pPr>
                <a:defRPr/>
              </a:pPr>
              <a:t>51</a:t>
            </a:fld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© Beyond Philosophy. 2001-2011 All rights reserved</a:t>
            </a:r>
            <a:endParaRPr lang="es-ES_tradnl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DFF94D-183E-46BA-B7A6-6FF84416A914}" type="slidenum">
              <a:rPr lang="es-ES_tradnl" smtClean="0"/>
              <a:pPr>
                <a:defRPr/>
              </a:pPr>
              <a:t>52</a:t>
            </a:fld>
            <a:endParaRPr lang="es-ES_tradnl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DFF94D-183E-46BA-B7A6-6FF84416A914}" type="slidenum">
              <a:rPr lang="es-ES_tradnl" smtClean="0"/>
              <a:pPr>
                <a:defRPr/>
              </a:pPr>
              <a:t>53</a:t>
            </a:fld>
            <a:endParaRPr lang="es-ES_tradn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02338" y="2438400"/>
            <a:ext cx="3141662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685800" y="2057400"/>
            <a:ext cx="76200" cy="1447800"/>
          </a:xfrm>
          <a:prstGeom prst="rect">
            <a:avLst/>
          </a:prstGeom>
          <a:solidFill>
            <a:srgbClr val="82008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GB" dirty="0">
              <a:solidFill>
                <a:srgbClr val="82008E"/>
              </a:solidFill>
              <a:latin typeface="Times" charset="0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7200" y="2057400"/>
            <a:ext cx="1841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685800" y="3505200"/>
            <a:ext cx="5334000" cy="0"/>
          </a:xfrm>
          <a:prstGeom prst="line">
            <a:avLst/>
          </a:prstGeom>
          <a:noFill/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Text Box 13"/>
          <p:cNvSpPr txBox="1">
            <a:spLocks noChangeArrowheads="1"/>
          </p:cNvSpPr>
          <p:nvPr userDrawn="1"/>
        </p:nvSpPr>
        <p:spPr bwMode="auto">
          <a:xfrm>
            <a:off x="2547938" y="6096000"/>
            <a:ext cx="4046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s-ES_tradnl" dirty="0">
                <a:solidFill>
                  <a:srgbClr val="56005E"/>
                </a:solidFill>
              </a:rPr>
              <a:t>www.beyondphilosophy.com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676400"/>
            <a:ext cx="5638800" cy="1828800"/>
          </a:xfrm>
          <a:ln w="3175" cap="rnd">
            <a:prstDash val="sysDot"/>
          </a:ln>
        </p:spPr>
        <p:txBody>
          <a:bodyPr/>
          <a:lstStyle>
            <a:lvl1pPr>
              <a:defRPr sz="4000"/>
            </a:lvl1pPr>
          </a:lstStyle>
          <a:p>
            <a:r>
              <a:rPr lang="es-ES_tradnl"/>
              <a:t>Clic para editar estilo título patrón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581400"/>
            <a:ext cx="5638800" cy="762000"/>
          </a:xfrm>
        </p:spPr>
        <p:txBody>
          <a:bodyPr/>
          <a:lstStyle>
            <a:lvl1pPr marL="0" indent="0">
              <a:buFont typeface="Times" charset="0"/>
              <a:buNone/>
              <a:defRPr/>
            </a:lvl1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142844" y="6357958"/>
            <a:ext cx="2895600" cy="304800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© Beyond Philosophy. 2001-2011 All rights reserved</a:t>
            </a:r>
            <a:endParaRPr lang="es-ES_tradnl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8B7B3-81AD-47AD-8C6F-0687BFB04096}" type="slidenum">
              <a:rPr lang="es-ES_tradnl"/>
              <a:pPr>
                <a:defRPr/>
              </a:pPr>
              <a:t>‹#›</a:t>
            </a:fld>
            <a:endParaRPr lang="es-ES_tradn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446838"/>
            <a:ext cx="2743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© Beyond Philosophy. 2001-2011 All rights reserved</a:t>
            </a:r>
            <a:endParaRPr lang="es-ES_tradnl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130F5D-2100-47F3-921E-54AFA2E1127F}" type="slidenum">
              <a:rPr lang="es-ES_tradnl"/>
              <a:pPr>
                <a:defRPr/>
              </a:pPr>
              <a:t>‹#›</a:t>
            </a:fld>
            <a:endParaRPr lang="es-ES_tradn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446838"/>
            <a:ext cx="2743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© Beyond Philosophy. 2001-2011 All rights reserved</a:t>
            </a:r>
            <a:endParaRPr lang="es-ES_tradnl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7FD420-EBE2-44C7-B42D-7FE29E79EAB9}" type="slidenum">
              <a:rPr lang="es-ES_tradnl"/>
              <a:pPr>
                <a:defRPr/>
              </a:pPr>
              <a:t>‹#›</a:t>
            </a:fld>
            <a:endParaRPr lang="es-ES_tradnl" dirty="0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446838"/>
            <a:ext cx="2743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© Beyond Philosophy. 2001-2011 All rights reserved</a:t>
            </a:r>
            <a:endParaRPr lang="es-ES_tradnl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9C279-AF23-49B7-B460-B064883635F5}" type="slidenum">
              <a:rPr lang="es-ES_tradnl"/>
              <a:pPr>
                <a:defRPr/>
              </a:pPr>
              <a:t>‹#›</a:t>
            </a:fld>
            <a:endParaRPr lang="es-ES_tradnl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0" y="6446838"/>
            <a:ext cx="2743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© Beyond Philosophy. 2001-2011 All rights reserved</a:t>
            </a:r>
            <a:endParaRPr lang="es-ES_tradnl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AC398-0E2F-4490-93F7-EC7C841E6A44}" type="slidenum">
              <a:rPr lang="es-ES_tradnl"/>
              <a:pPr>
                <a:defRPr/>
              </a:pPr>
              <a:t>‹#›</a:t>
            </a:fld>
            <a:endParaRPr lang="es-ES_tradnl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446838"/>
            <a:ext cx="2743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© Beyond Philosophy. 2001-2011 All rights reserved</a:t>
            </a:r>
            <a:endParaRPr lang="es-ES_tradnl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46C7E-F689-4556-BA79-017BD14979D5}" type="slidenum">
              <a:rPr lang="es-ES_tradnl"/>
              <a:pPr>
                <a:defRPr/>
              </a:pPr>
              <a:t>‹#›</a:t>
            </a:fld>
            <a:endParaRPr lang="es-ES_tradnl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446838"/>
            <a:ext cx="2743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© Beyond Philosophy. 2001-2011 All rights reserved</a:t>
            </a:r>
            <a:endParaRPr lang="es-ES_tradnl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39089-1BE6-4DF8-A271-7D3E66A51E66}" type="slidenum">
              <a:rPr lang="es-ES_tradnl"/>
              <a:pPr>
                <a:defRPr/>
              </a:pPr>
              <a:t>‹#›</a:t>
            </a:fld>
            <a:endParaRPr lang="es-ES_tradnl" dirty="0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446838"/>
            <a:ext cx="2743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© Beyond Philosophy. 2001-2011 All rights reserved</a:t>
            </a:r>
            <a:endParaRPr lang="es-ES_tradnl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44A81-CC5F-4377-BA8E-8D131FE4DAE8}" type="slidenum">
              <a:rPr lang="es-ES_tradnl"/>
              <a:pPr>
                <a:defRPr/>
              </a:pPr>
              <a:t>‹#›</a:t>
            </a:fld>
            <a:endParaRPr lang="es-ES_tradnl" dirty="0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446838"/>
            <a:ext cx="2743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© Beyond Philosophy. 2001-2011 All rights reserved</a:t>
            </a:r>
            <a:endParaRPr lang="es-ES_tradnl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EBD52-67EE-425F-A568-5DCD81C428F2}" type="slidenum">
              <a:rPr lang="es-ES_tradnl"/>
              <a:pPr>
                <a:defRPr/>
              </a:pPr>
              <a:t>‹#›</a:t>
            </a:fld>
            <a:endParaRPr lang="es-ES_tradn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446838"/>
            <a:ext cx="2743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© Beyond Philosophy. 2001-2011 All rights reserved</a:t>
            </a:r>
            <a:endParaRPr lang="es-ES_tradnl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8364A-EE16-4F6F-8B19-A6477DA7B3D2}" type="slidenum">
              <a:rPr lang="es-ES_tradnl"/>
              <a:pPr>
                <a:defRPr/>
              </a:pPr>
              <a:t>‹#›</a:t>
            </a:fld>
            <a:endParaRPr lang="es-ES_tradn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446838"/>
            <a:ext cx="2743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© Beyond Philosophy. 2001-2011 All rights reserved</a:t>
            </a:r>
            <a:endParaRPr lang="es-ES_tradnl" dirty="0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4572000" y="2743200"/>
            <a:ext cx="3905250" cy="320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rgbClr val="FF9600"/>
          </a:solidFill>
          <a:ln w="9525">
            <a:solidFill>
              <a:srgbClr val="82008E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GB" sz="1800" dirty="0">
              <a:solidFill>
                <a:srgbClr val="5C5C5C"/>
              </a:solidFill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52400"/>
            <a:ext cx="7239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 para editar estilo título patrón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74759" name="Line 7"/>
          <p:cNvSpPr>
            <a:spLocks noChangeShapeType="1"/>
          </p:cNvSpPr>
          <p:nvPr/>
        </p:nvSpPr>
        <p:spPr bwMode="auto">
          <a:xfrm>
            <a:off x="685800" y="762000"/>
            <a:ext cx="7315200" cy="0"/>
          </a:xfrm>
          <a:prstGeom prst="line">
            <a:avLst/>
          </a:prstGeom>
          <a:noFill/>
          <a:ln w="12700" cap="rnd">
            <a:solidFill>
              <a:schemeClr val="bg2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74761" name="Line 9"/>
          <p:cNvSpPr>
            <a:spLocks noChangeShapeType="1"/>
          </p:cNvSpPr>
          <p:nvPr/>
        </p:nvSpPr>
        <p:spPr bwMode="auto">
          <a:xfrm flipH="1">
            <a:off x="0" y="6370638"/>
            <a:ext cx="9144000" cy="0"/>
          </a:xfrm>
          <a:prstGeom prst="line">
            <a:avLst/>
          </a:prstGeom>
          <a:noFill/>
          <a:ln w="6350" cap="rnd">
            <a:solidFill>
              <a:schemeClr val="bg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74762" name="Text Box 10"/>
          <p:cNvSpPr txBox="1">
            <a:spLocks noChangeArrowheads="1"/>
          </p:cNvSpPr>
          <p:nvPr/>
        </p:nvSpPr>
        <p:spPr bwMode="auto">
          <a:xfrm>
            <a:off x="3276600" y="6370638"/>
            <a:ext cx="21766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s-ES_tradnl" sz="1400" b="1" dirty="0" smtClean="0">
                <a:solidFill>
                  <a:schemeClr val="bg1"/>
                </a:solidFill>
              </a:rPr>
              <a:t>beyondphilosophy.com</a:t>
            </a:r>
            <a:endParaRPr lang="es-ES_tradnl" sz="1400" b="1" dirty="0">
              <a:solidFill>
                <a:schemeClr val="bg1"/>
              </a:solidFill>
            </a:endParaRPr>
          </a:p>
        </p:txBody>
      </p:sp>
      <p:sp>
        <p:nvSpPr>
          <p:cNvPr id="74763" name="Rectangle 11"/>
          <p:cNvSpPr>
            <a:spLocks noChangeArrowheads="1"/>
          </p:cNvSpPr>
          <p:nvPr/>
        </p:nvSpPr>
        <p:spPr bwMode="auto">
          <a:xfrm>
            <a:off x="660400" y="0"/>
            <a:ext cx="101600" cy="762000"/>
          </a:xfrm>
          <a:prstGeom prst="rect">
            <a:avLst/>
          </a:prstGeom>
          <a:solidFill>
            <a:srgbClr val="FF96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GB" dirty="0">
              <a:solidFill>
                <a:srgbClr val="82008E"/>
              </a:solidFill>
              <a:latin typeface="Times" charset="0"/>
            </a:endParaRPr>
          </a:p>
        </p:txBody>
      </p:sp>
      <p:sp>
        <p:nvSpPr>
          <p:cNvPr id="74766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2000" y="6324600"/>
            <a:ext cx="609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A2FC107-E821-4594-9F6B-FB8369A4A914}" type="slidenum">
              <a:rPr lang="es-ES_tradnl"/>
              <a:pPr>
                <a:defRPr/>
              </a:pPr>
              <a:t>‹#›</a:t>
            </a:fld>
            <a:endParaRPr lang="es-ES_tradnl" dirty="0"/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446838"/>
            <a:ext cx="2743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© Beyond Philosophy. 2001-2011 All rights reserved</a:t>
            </a:r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spd="slow">
    <p:fade thruBlk="1"/>
  </p:transition>
  <p:hf hdr="0" dt="0"/>
  <p:txStyles>
    <p:titleStyle>
      <a:lvl1pPr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defRPr sz="2400">
          <a:solidFill>
            <a:srgbClr val="82008E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2400">
          <a:solidFill>
            <a:srgbClr val="82008E"/>
          </a:solidFill>
          <a:latin typeface="Arial" charset="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2400">
          <a:solidFill>
            <a:srgbClr val="82008E"/>
          </a:solidFill>
          <a:latin typeface="Arial" charset="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2400">
          <a:solidFill>
            <a:srgbClr val="82008E"/>
          </a:solidFill>
          <a:latin typeface="Arial" charset="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2400">
          <a:solidFill>
            <a:srgbClr val="82008E"/>
          </a:solidFill>
          <a:latin typeface="Arial" charset="0"/>
        </a:defRPr>
      </a:lvl5pPr>
      <a:lvl6pPr marL="457200" algn="l" rtl="0" fontAlgn="base">
        <a:lnSpc>
          <a:spcPct val="70000"/>
        </a:lnSpc>
        <a:spcBef>
          <a:spcPct val="0"/>
        </a:spcBef>
        <a:spcAft>
          <a:spcPct val="0"/>
        </a:spcAft>
        <a:defRPr sz="2400">
          <a:solidFill>
            <a:srgbClr val="82008E"/>
          </a:solidFill>
          <a:latin typeface="Arial" charset="0"/>
        </a:defRPr>
      </a:lvl6pPr>
      <a:lvl7pPr marL="914400" algn="l" rtl="0" fontAlgn="base">
        <a:lnSpc>
          <a:spcPct val="70000"/>
        </a:lnSpc>
        <a:spcBef>
          <a:spcPct val="0"/>
        </a:spcBef>
        <a:spcAft>
          <a:spcPct val="0"/>
        </a:spcAft>
        <a:defRPr sz="2400">
          <a:solidFill>
            <a:srgbClr val="82008E"/>
          </a:solidFill>
          <a:latin typeface="Arial" charset="0"/>
        </a:defRPr>
      </a:lvl7pPr>
      <a:lvl8pPr marL="1371600" algn="l" rtl="0" fontAlgn="base">
        <a:lnSpc>
          <a:spcPct val="70000"/>
        </a:lnSpc>
        <a:spcBef>
          <a:spcPct val="0"/>
        </a:spcBef>
        <a:spcAft>
          <a:spcPct val="0"/>
        </a:spcAft>
        <a:defRPr sz="2400">
          <a:solidFill>
            <a:srgbClr val="82008E"/>
          </a:solidFill>
          <a:latin typeface="Arial" charset="0"/>
        </a:defRPr>
      </a:lvl8pPr>
      <a:lvl9pPr marL="1828800" algn="l" rtl="0" fontAlgn="base">
        <a:lnSpc>
          <a:spcPct val="70000"/>
        </a:lnSpc>
        <a:spcBef>
          <a:spcPct val="0"/>
        </a:spcBef>
        <a:spcAft>
          <a:spcPct val="0"/>
        </a:spcAft>
        <a:defRPr sz="2400">
          <a:solidFill>
            <a:srgbClr val="82008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82008E"/>
        </a:buClr>
        <a:buFont typeface="Times" charset="0"/>
        <a:buBlip>
          <a:blip r:embed="rId14"/>
        </a:buBlip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90000"/>
        <a:buFont typeface="Times" charset="0"/>
        <a:buBlip>
          <a:blip r:embed="rId15"/>
        </a:buBlip>
        <a:defRPr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5C5C5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60000"/>
        <a:buFont typeface="Times" charset="0"/>
        <a:buChar char="•"/>
        <a:defRPr sz="1600">
          <a:solidFill>
            <a:srgbClr val="5C5C5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50000"/>
        <a:buFont typeface="Times" charset="0"/>
        <a:buChar char="•"/>
        <a:defRPr sz="1600">
          <a:solidFill>
            <a:srgbClr val="5C5C5C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50000"/>
        <a:buFont typeface="Times" charset="0"/>
        <a:buChar char="•"/>
        <a:defRPr sz="1600">
          <a:solidFill>
            <a:srgbClr val="5C5C5C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50000"/>
        <a:buFont typeface="Times" charset="0"/>
        <a:buChar char="•"/>
        <a:defRPr sz="1600">
          <a:solidFill>
            <a:srgbClr val="5C5C5C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50000"/>
        <a:buFont typeface="Times" charset="0"/>
        <a:buChar char="•"/>
        <a:defRPr sz="1600">
          <a:solidFill>
            <a:srgbClr val="5C5C5C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50000"/>
        <a:buFont typeface="Times" charset="0"/>
        <a:buChar char="•"/>
        <a:defRPr sz="1600">
          <a:solidFill>
            <a:srgbClr val="5C5C5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44463" y="142875"/>
            <a:ext cx="8853487" cy="147638"/>
          </a:xfrm>
          <a:prstGeom prst="rect">
            <a:avLst/>
          </a:prstGeom>
          <a:solidFill>
            <a:srgbClr val="69B8D6"/>
          </a:solidFill>
          <a:ln w="127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7000"/>
              </a:lnSpc>
              <a:defRPr/>
            </a:pPr>
            <a:endParaRPr lang="en-US" sz="140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87338"/>
            <a:ext cx="7989888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4675" y="2085975"/>
            <a:ext cx="7989888" cy="377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pic>
        <p:nvPicPr>
          <p:cNvPr id="1029" name="Picture 14" descr="Maersk_Line_Hvid baggr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063" y="5864225"/>
            <a:ext cx="1870075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85115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/>
            </a:lvl1pPr>
          </a:lstStyle>
          <a:p>
            <a:pPr>
              <a:lnSpc>
                <a:spcPct val="107000"/>
              </a:lnSpc>
              <a:defRPr/>
            </a:pPr>
            <a:fld id="{1C2907CF-66C1-4E95-9F4A-7287B85F315F}" type="slidenum">
              <a:rPr lang="en-US" sz="1400">
                <a:solidFill>
                  <a:srgbClr val="000000"/>
                </a:solidFill>
                <a:latin typeface="Verdana" pitchFamily="34" charset="0"/>
              </a:rPr>
              <a:pPr>
                <a:lnSpc>
                  <a:spcPct val="107000"/>
                </a:lnSpc>
                <a:defRPr/>
              </a:pPr>
              <a:t>‹#›</a:t>
            </a:fld>
            <a:endParaRPr lang="en-US" sz="1400" dirty="0">
              <a:solidFill>
                <a:srgbClr val="000000"/>
              </a:solidFill>
              <a:latin typeface="Verdan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4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4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2pPr>
      <a:lvl3pPr algn="l" rtl="0" eaLnBrk="0" fontAlgn="base" hangingPunct="0">
        <a:lnSpc>
          <a:spcPct val="94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3pPr>
      <a:lvl4pPr algn="l" rtl="0" eaLnBrk="0" fontAlgn="base" hangingPunct="0">
        <a:lnSpc>
          <a:spcPct val="94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4pPr>
      <a:lvl5pPr algn="l" rtl="0" eaLnBrk="0" fontAlgn="base" hangingPunct="0">
        <a:lnSpc>
          <a:spcPct val="94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5pPr>
      <a:lvl6pPr marL="457200" algn="l" rtl="0" fontAlgn="base">
        <a:lnSpc>
          <a:spcPct val="94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6pPr>
      <a:lvl7pPr marL="914400" algn="l" rtl="0" fontAlgn="base">
        <a:lnSpc>
          <a:spcPct val="94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7pPr>
      <a:lvl8pPr marL="1371600" algn="l" rtl="0" fontAlgn="base">
        <a:lnSpc>
          <a:spcPct val="94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8pPr>
      <a:lvl9pPr marL="1828800" algn="l" rtl="0" fontAlgn="base">
        <a:lnSpc>
          <a:spcPct val="94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9pPr>
    </p:titleStyle>
    <p:bodyStyle>
      <a:lvl1pPr marL="206375" indent="-206375" algn="l" rtl="0" eaLnBrk="0" fontAlgn="base" hangingPunct="0">
        <a:lnSpc>
          <a:spcPct val="111000"/>
        </a:lnSpc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420688" indent="-212725" algn="l" rtl="0" eaLnBrk="0" fontAlgn="base" hangingPunct="0">
        <a:lnSpc>
          <a:spcPts val="2600"/>
        </a:lnSpc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</a:defRPr>
      </a:lvl2pPr>
      <a:lvl3pPr marL="641350" indent="-219075" algn="l" rtl="0" eaLnBrk="0" fontAlgn="base" hangingPunct="0">
        <a:lnSpc>
          <a:spcPct val="125000"/>
        </a:lnSpc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855663" indent="-212725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4pPr>
      <a:lvl5pPr marL="1069975" indent="-212725" algn="l" rtl="0" eaLnBrk="0" fontAlgn="base" hangingPunct="0">
        <a:lnSpc>
          <a:spcPct val="125000"/>
        </a:lnSpc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5pPr>
      <a:lvl6pPr marL="1527175" indent="-212725" algn="l" rtl="0" fontAlgn="base">
        <a:lnSpc>
          <a:spcPct val="125000"/>
        </a:lnSpc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6pPr>
      <a:lvl7pPr marL="1984375" indent="-212725" algn="l" rtl="0" fontAlgn="base">
        <a:lnSpc>
          <a:spcPct val="125000"/>
        </a:lnSpc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7pPr>
      <a:lvl8pPr marL="2441575" indent="-212725" algn="l" rtl="0" fontAlgn="base">
        <a:lnSpc>
          <a:spcPct val="125000"/>
        </a:lnSpc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8pPr>
      <a:lvl9pPr marL="2898775" indent="-212725" algn="l" rtl="0" fontAlgn="base">
        <a:lnSpc>
          <a:spcPct val="125000"/>
        </a:lnSpc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18" Type="http://schemas.openxmlformats.org/officeDocument/2006/relationships/image" Target="../media/image32.png"/><Relationship Id="rId26" Type="http://schemas.openxmlformats.org/officeDocument/2006/relationships/image" Target="../media/image39.jpeg"/><Relationship Id="rId3" Type="http://schemas.openxmlformats.org/officeDocument/2006/relationships/image" Target="../media/image17.png"/><Relationship Id="rId21" Type="http://schemas.openxmlformats.org/officeDocument/2006/relationships/image" Target="../media/image35.jpeg"/><Relationship Id="rId34" Type="http://schemas.openxmlformats.org/officeDocument/2006/relationships/image" Target="../media/image46.jpeg"/><Relationship Id="rId7" Type="http://schemas.openxmlformats.org/officeDocument/2006/relationships/image" Target="../media/image21.png"/><Relationship Id="rId12" Type="http://schemas.openxmlformats.org/officeDocument/2006/relationships/image" Target="../media/image26.jpeg"/><Relationship Id="rId17" Type="http://schemas.openxmlformats.org/officeDocument/2006/relationships/image" Target="../media/image31.jpeg"/><Relationship Id="rId25" Type="http://schemas.openxmlformats.org/officeDocument/2006/relationships/image" Target="../media/image38.png"/><Relationship Id="rId3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0.png"/><Relationship Id="rId20" Type="http://schemas.openxmlformats.org/officeDocument/2006/relationships/image" Target="../media/image34.jpeg"/><Relationship Id="rId29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24" Type="http://schemas.openxmlformats.org/officeDocument/2006/relationships/image" Target="../media/image37.png"/><Relationship Id="rId32" Type="http://schemas.openxmlformats.org/officeDocument/2006/relationships/image" Target="../media/image44.jpe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hyperlink" Target="http://www.etisalat.ae/index.jsp?lang=en" TargetMode="External"/><Relationship Id="rId28" Type="http://schemas.openxmlformats.org/officeDocument/2006/relationships/image" Target="../media/image40.gif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31" Type="http://schemas.openxmlformats.org/officeDocument/2006/relationships/image" Target="../media/image43.png"/><Relationship Id="rId4" Type="http://schemas.openxmlformats.org/officeDocument/2006/relationships/image" Target="../media/image18.jpe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Relationship Id="rId27" Type="http://schemas.openxmlformats.org/officeDocument/2006/relationships/hyperlink" Target="http://www.roche.com/index.htm" TargetMode="External"/><Relationship Id="rId30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jpeg"/><Relationship Id="rId11" Type="http://schemas.openxmlformats.org/officeDocument/2006/relationships/image" Target="../media/image64.png"/><Relationship Id="rId5" Type="http://schemas.openxmlformats.org/officeDocument/2006/relationships/image" Target="../media/image58.jpe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685800" y="1142984"/>
            <a:ext cx="7772400" cy="4343416"/>
          </a:xfrm>
        </p:spPr>
        <p:txBody>
          <a:bodyPr/>
          <a:lstStyle/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pPr algn="ctr">
              <a:buNone/>
            </a:pPr>
            <a:r>
              <a:rPr lang="en-US" sz="3600" b="1" dirty="0" smtClean="0">
                <a:solidFill>
                  <a:srgbClr val="FFC000"/>
                </a:solidFill>
              </a:rPr>
              <a:t> </a:t>
            </a:r>
            <a:r>
              <a:rPr lang="en-US" sz="2800" b="1" dirty="0" smtClean="0">
                <a:solidFill>
                  <a:srgbClr val="F66F0A"/>
                </a:solidFill>
              </a:rPr>
              <a:t>The World of </a:t>
            </a:r>
            <a:r>
              <a:rPr lang="en-US" sz="6000" b="1" dirty="0" smtClean="0">
                <a:solidFill>
                  <a:srgbClr val="F66F0A"/>
                </a:solidFill>
              </a:rPr>
              <a:t>“ Happy ” </a:t>
            </a:r>
            <a:br>
              <a:rPr lang="en-US" sz="6000" b="1" dirty="0" smtClean="0">
                <a:solidFill>
                  <a:srgbClr val="F66F0A"/>
                </a:solidFill>
              </a:rPr>
            </a:br>
            <a:r>
              <a:rPr lang="en-US" sz="5400" b="1" u="sng" dirty="0" smtClean="0">
                <a:solidFill>
                  <a:srgbClr val="7030A0"/>
                </a:solidFill>
              </a:rPr>
              <a:t>Customer Experience</a:t>
            </a:r>
          </a:p>
          <a:p>
            <a:pPr algn="ctr"/>
            <a:endParaRPr lang="en-US" b="1" u="sng" dirty="0" smtClean="0"/>
          </a:p>
          <a:p>
            <a:pPr lvl="0" algn="ctr"/>
            <a:endParaRPr lang="en-US" b="1" i="1" u="sng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IN" b="1" u="sn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D3BE5D-6542-4647-A7B0-2F8EFB7BE2B0}" type="slidenum">
              <a:rPr lang="es-ES_tradnl" smtClean="0"/>
              <a:pPr>
                <a:defRPr/>
              </a:pPr>
              <a:t>1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707268" y="836712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Rational and Conscious 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838200" y="152400"/>
            <a:ext cx="7239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:\Documents and Settings\S Walden\Desktop\BP-logo-complete Hi Re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0"/>
            <a:ext cx="4310897" cy="74945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685800" y="1142984"/>
            <a:ext cx="7772400" cy="4343416"/>
          </a:xfrm>
        </p:spPr>
        <p:txBody>
          <a:bodyPr/>
          <a:lstStyle/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pPr algn="ctr">
              <a:buNone/>
            </a:pPr>
            <a:r>
              <a:rPr lang="en-US" sz="9600" b="1" dirty="0" smtClean="0">
                <a:solidFill>
                  <a:srgbClr val="FF0000"/>
                </a:solidFill>
                <a:latin typeface="Arial Black" pitchFamily="34" charset="0"/>
              </a:rPr>
              <a:t>Myth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FFC000"/>
                </a:solidFill>
              </a:rPr>
              <a:t> </a:t>
            </a:r>
            <a:endParaRPr lang="en-US" b="1" i="1" u="sng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IN" b="1" u="sn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D3BE5D-6542-4647-A7B0-2F8EFB7BE2B0}" type="slidenum">
              <a:rPr lang="es-ES_tradnl" smtClean="0"/>
              <a:pPr>
                <a:defRPr/>
              </a:pPr>
              <a:t>2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707268" y="836712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Rational and Conscious 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838200" y="152400"/>
            <a:ext cx="7239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14348" y="1071546"/>
            <a:ext cx="7772400" cy="4343416"/>
          </a:xfrm>
        </p:spPr>
        <p:txBody>
          <a:bodyPr/>
          <a:lstStyle/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pPr algn="ctr"/>
            <a:endParaRPr lang="en-IN" b="1" u="sn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D3BE5D-6542-4647-A7B0-2F8EFB7BE2B0}" type="slidenum">
              <a:rPr lang="es-ES_tradnl" smtClean="0"/>
              <a:pPr>
                <a:defRPr/>
              </a:pPr>
              <a:t>3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214546" y="1357298"/>
            <a:ext cx="4429156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</a:rPr>
              <a:t>Customer Service or CRM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838200" y="152400"/>
            <a:ext cx="7239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9" descr="not 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06" y="2143116"/>
            <a:ext cx="2028825" cy="225742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2214546" y="4786322"/>
            <a:ext cx="4857784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Customer Experience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D3BE5D-6542-4647-A7B0-2F8EFB7BE2B0}" type="slidenum">
              <a:rPr lang="es-ES_tradnl" smtClean="0"/>
              <a:pPr>
                <a:defRPr/>
              </a:pPr>
              <a:t>4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838200" y="152400"/>
            <a:ext cx="7239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" name="Content Placeholder 12" descr="customerexperience2_vsmall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2976" y="1285860"/>
            <a:ext cx="7000924" cy="4786345"/>
          </a:xfr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685800" y="1142984"/>
            <a:ext cx="7772400" cy="4343416"/>
          </a:xfrm>
        </p:spPr>
        <p:txBody>
          <a:bodyPr/>
          <a:lstStyle/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pPr algn="ctr">
              <a:buNone/>
            </a:pPr>
            <a:r>
              <a:rPr lang="en-US" sz="9600" b="1" dirty="0" smtClean="0">
                <a:solidFill>
                  <a:srgbClr val="FF0000"/>
                </a:solidFill>
                <a:latin typeface="Arial Black" pitchFamily="34" charset="0"/>
              </a:rPr>
              <a:t>Why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FFC000"/>
                </a:solidFill>
              </a:rPr>
              <a:t> </a:t>
            </a:r>
            <a:endParaRPr lang="en-US" b="1" i="1" u="sng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IN" b="1" u="sn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D3BE5D-6542-4647-A7B0-2F8EFB7BE2B0}" type="slidenum">
              <a:rPr lang="es-ES_tradnl" smtClean="0"/>
              <a:pPr>
                <a:defRPr/>
              </a:pPr>
              <a:t>5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707268" y="836712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Rational and Conscious 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838200" y="152400"/>
            <a:ext cx="7239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CAC398-0E2F-4490-93F7-EC7C841E6A44}" type="slidenum">
              <a:rPr lang="es-ES_tradnl" smtClean="0"/>
              <a:pPr>
                <a:defRPr/>
              </a:pPr>
              <a:t>6</a:t>
            </a:fld>
            <a:endParaRPr lang="es-ES_tradnl" dirty="0"/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57224" y="1214422"/>
            <a:ext cx="7634277" cy="371477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pic>
        <p:nvPicPr>
          <p:cNvPr id="8" name="Picture 7" descr="experience examp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4414" y="928670"/>
            <a:ext cx="6286543" cy="4786346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u="sng" dirty="0" smtClean="0"/>
              <a:t>What is Customer Experience? </a:t>
            </a:r>
          </a:p>
          <a:p>
            <a:pPr algn="ctr"/>
            <a:endParaRPr lang="en-US" b="1" u="sng" dirty="0" smtClean="0"/>
          </a:p>
          <a:p>
            <a:pPr lvl="0" algn="ctr"/>
            <a:endParaRPr lang="en-US" b="1" i="1" u="sng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marL="457200" lvl="0" indent="-457200" algn="ctr">
              <a:buNone/>
            </a:pPr>
            <a:r>
              <a:rPr lang="en-IN" b="1" i="1" dirty="0" smtClean="0">
                <a:solidFill>
                  <a:schemeClr val="tx2">
                    <a:lumMod val="75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A Customer Experience is an </a:t>
            </a:r>
            <a:r>
              <a:rPr lang="en-IN" sz="3200" b="1" i="1" dirty="0" smtClean="0">
                <a:solidFill>
                  <a:srgbClr val="F66F0A"/>
                </a:solidFill>
                <a:latin typeface="Adobe Song Std L" pitchFamily="18" charset="-128"/>
                <a:ea typeface="Adobe Song Std L" pitchFamily="18" charset="-128"/>
              </a:rPr>
              <a:t>interaction</a:t>
            </a:r>
            <a:r>
              <a:rPr lang="en-IN" b="1" i="1" dirty="0" smtClean="0">
                <a:solidFill>
                  <a:srgbClr val="F66F0A"/>
                </a:solidFill>
                <a:latin typeface="Adobe Song Std L" pitchFamily="18" charset="-128"/>
                <a:ea typeface="Adobe Song Std L" pitchFamily="18" charset="-128"/>
              </a:rPr>
              <a:t> </a:t>
            </a:r>
            <a:r>
              <a:rPr lang="en-IN" b="1" i="1" dirty="0" smtClean="0">
                <a:solidFill>
                  <a:schemeClr val="tx2">
                    <a:lumMod val="75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between an </a:t>
            </a:r>
            <a:r>
              <a:rPr lang="en-IN" b="1" i="1" u="sng" dirty="0" smtClean="0">
                <a:solidFill>
                  <a:schemeClr val="tx2">
                    <a:lumMod val="75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organization </a:t>
            </a:r>
            <a:r>
              <a:rPr lang="en-IN" b="1" i="1" dirty="0" smtClean="0">
                <a:solidFill>
                  <a:schemeClr val="tx2">
                    <a:lumMod val="75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and a </a:t>
            </a:r>
            <a:r>
              <a:rPr lang="en-IN" b="1" i="1" u="sng" dirty="0" smtClean="0">
                <a:solidFill>
                  <a:schemeClr val="tx2">
                    <a:lumMod val="75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customer </a:t>
            </a:r>
            <a:r>
              <a:rPr lang="en-IN" b="1" i="1" dirty="0" smtClean="0">
                <a:solidFill>
                  <a:schemeClr val="tx2">
                    <a:lumMod val="75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as </a:t>
            </a:r>
            <a:r>
              <a:rPr lang="en-IN" sz="4400" b="1" i="1" dirty="0" smtClean="0">
                <a:solidFill>
                  <a:srgbClr val="F66F0A"/>
                </a:solidFill>
                <a:latin typeface="Adobe Song Std L" pitchFamily="18" charset="-128"/>
                <a:ea typeface="Adobe Song Std L" pitchFamily="18" charset="-128"/>
              </a:rPr>
              <a:t>perceived </a:t>
            </a:r>
            <a:r>
              <a:rPr lang="en-IN" sz="2400" b="1" i="1" dirty="0" smtClean="0">
                <a:solidFill>
                  <a:schemeClr val="tx2">
                    <a:lumMod val="75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through</a:t>
            </a:r>
            <a:r>
              <a:rPr lang="en-IN" b="1" i="1" dirty="0" smtClean="0">
                <a:solidFill>
                  <a:schemeClr val="tx2">
                    <a:lumMod val="75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 a customers’ </a:t>
            </a:r>
            <a:r>
              <a:rPr lang="en-IN" sz="3200" i="1" u="sng" dirty="0" smtClean="0">
                <a:solidFill>
                  <a:srgbClr val="F66F0A"/>
                </a:solidFill>
                <a:latin typeface="Adobe Song Std L" pitchFamily="18" charset="-128"/>
                <a:ea typeface="Adobe Song Std L" pitchFamily="18" charset="-128"/>
              </a:rPr>
              <a:t>conscious and </a:t>
            </a:r>
            <a:r>
              <a:rPr lang="en-IN" sz="3200" b="1" i="1" dirty="0" smtClean="0">
                <a:solidFill>
                  <a:srgbClr val="F66F0A"/>
                </a:solidFill>
                <a:latin typeface="Adobe Song Std L" pitchFamily="18" charset="-128"/>
                <a:ea typeface="Adobe Song Std L" pitchFamily="18" charset="-128"/>
              </a:rPr>
              <a:t>subconscious </a:t>
            </a:r>
            <a:r>
              <a:rPr lang="en-IN" sz="3200" b="1" i="1" u="sng" dirty="0" smtClean="0">
                <a:solidFill>
                  <a:srgbClr val="F66F0A"/>
                </a:solidFill>
                <a:latin typeface="Adobe Song Std L" pitchFamily="18" charset="-128"/>
                <a:ea typeface="Adobe Song Std L" pitchFamily="18" charset="-128"/>
              </a:rPr>
              <a:t>mind.</a:t>
            </a:r>
            <a:endParaRPr lang="en-IN" sz="3200" b="1" u="sng" dirty="0" smtClean="0">
              <a:solidFill>
                <a:srgbClr val="F66F0A"/>
              </a:solidFill>
              <a:latin typeface="Adobe Song Std L" pitchFamily="18" charset="-128"/>
              <a:ea typeface="Adobe Song Std L" pitchFamily="18" charset="-128"/>
            </a:endParaRPr>
          </a:p>
          <a:p>
            <a:pPr marL="457200" indent="-457200" algn="ctr">
              <a:buNone/>
            </a:pPr>
            <a:endParaRPr lang="en-IN" b="1" u="sn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D3BE5D-6542-4647-A7B0-2F8EFB7BE2B0}" type="slidenum">
              <a:rPr lang="es-ES_tradnl" smtClean="0"/>
              <a:pPr>
                <a:defRPr/>
              </a:pPr>
              <a:t>7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707268" y="836712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Rational and Conscious 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838200" y="152400"/>
            <a:ext cx="7239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D3BE5D-6542-4647-A7B0-2F8EFB7BE2B0}" type="slidenum">
              <a:rPr lang="es-ES_tradnl" smtClean="0"/>
              <a:pPr>
                <a:defRPr/>
              </a:pPr>
              <a:t>8</a:t>
            </a:fld>
            <a:endParaRPr lang="es-ES_tradnl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707268" y="836712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Rational and Conscious 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707268" y="5301208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838200" y="152400"/>
            <a:ext cx="7239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714348" y="1000108"/>
            <a:ext cx="7786742" cy="428628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 u="sng" dirty="0" smtClean="0">
                <a:solidFill>
                  <a:srgbClr val="FFB115"/>
                </a:solidFill>
              </a:rPr>
              <a:t>Beyond Philosophy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000" b="1" dirty="0" smtClean="0">
                <a:solidFill>
                  <a:srgbClr val="7030A0"/>
                </a:solidFill>
              </a:rPr>
              <a:t>Credence - Capability - Context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3200" b="1" dirty="0" smtClean="0">
              <a:solidFill>
                <a:srgbClr val="FFB115"/>
              </a:solidFill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3200" b="1" dirty="0" smtClean="0">
              <a:solidFill>
                <a:srgbClr val="FFB115"/>
              </a:solidFill>
            </a:endParaRPr>
          </a:p>
        </p:txBody>
      </p:sp>
      <p:pic>
        <p:nvPicPr>
          <p:cNvPr id="10" name="Picture 2" descr="C:\Documents and Settings\S Walden\Desktop\BP-logo-complete Hi Re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0"/>
            <a:ext cx="4310897" cy="74945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52400"/>
            <a:ext cx="6768752" cy="609600"/>
          </a:xfrm>
        </p:spPr>
        <p:txBody>
          <a:bodyPr/>
          <a:lstStyle/>
          <a:p>
            <a:r>
              <a:rPr lang="en-GB" dirty="0" smtClean="0"/>
              <a:t>We are Customer Experience Thought-Leaders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774887-7B55-4389-9D7B-985508E46ED8}" type="slidenum">
              <a:rPr lang="es-ES_tradnl" smtClean="0"/>
              <a:pPr>
                <a:defRPr/>
              </a:pPr>
              <a:t>9</a:t>
            </a:fld>
            <a:endParaRPr lang="es-ES_tradnl" dirty="0"/>
          </a:p>
        </p:txBody>
      </p:sp>
      <p:sp>
        <p:nvSpPr>
          <p:cNvPr id="55" name="Rectangle 30"/>
          <p:cNvSpPr>
            <a:spLocks noChangeArrowheads="1"/>
          </p:cNvSpPr>
          <p:nvPr/>
        </p:nvSpPr>
        <p:spPr bwMode="auto">
          <a:xfrm>
            <a:off x="3214678" y="4000504"/>
            <a:ext cx="2519362" cy="622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GB" sz="1200" b="1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We work globally with offices in London and </a:t>
            </a:r>
            <a:r>
              <a:rPr lang="en-GB" sz="1200" b="1" dirty="0" smtClean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North America; </a:t>
            </a:r>
            <a:r>
              <a:rPr lang="en-GB" sz="1200" b="1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with </a:t>
            </a:r>
            <a:r>
              <a:rPr lang="en-GB" sz="1200" b="1" dirty="0" smtClean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associate experience in Middle East, Africa </a:t>
            </a:r>
            <a:r>
              <a:rPr lang="en-GB" sz="1200" b="1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&amp; </a:t>
            </a:r>
            <a:r>
              <a:rPr lang="en-GB" sz="1200" b="1" dirty="0" smtClean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Asia </a:t>
            </a:r>
            <a:endParaRPr lang="en-US" sz="1200" b="1" dirty="0">
              <a:solidFill>
                <a:schemeClr val="bg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Rectangle 30"/>
          <p:cNvSpPr>
            <a:spLocks noChangeArrowheads="1"/>
          </p:cNvSpPr>
          <p:nvPr/>
        </p:nvSpPr>
        <p:spPr bwMode="auto">
          <a:xfrm>
            <a:off x="539750" y="2924175"/>
            <a:ext cx="2232025" cy="622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Customer Experience is all we do!</a:t>
            </a:r>
            <a:endParaRPr lang="en-US" sz="1400" b="1" dirty="0">
              <a:solidFill>
                <a:schemeClr val="bg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Rectangle 30"/>
          <p:cNvSpPr>
            <a:spLocks noChangeArrowheads="1"/>
          </p:cNvSpPr>
          <p:nvPr/>
        </p:nvSpPr>
        <p:spPr bwMode="auto">
          <a:xfrm>
            <a:off x="611188" y="2870200"/>
            <a:ext cx="2089150" cy="622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GB" sz="1200" b="1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Customer Experience is all we do.. Since 2002!</a:t>
            </a:r>
            <a:endParaRPr lang="en-US" sz="1200" b="1" dirty="0">
              <a:solidFill>
                <a:schemeClr val="bg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58" name="Rectangle 30"/>
          <p:cNvSpPr>
            <a:spLocks noChangeArrowheads="1"/>
          </p:cNvSpPr>
          <p:nvPr/>
        </p:nvSpPr>
        <p:spPr bwMode="auto">
          <a:xfrm>
            <a:off x="6227763" y="2950716"/>
            <a:ext cx="2089150" cy="622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GB" sz="1200" b="1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Thought leadership is our </a:t>
            </a:r>
            <a:r>
              <a:rPr lang="en-GB" sz="1200" b="1" dirty="0" smtClean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differentiator. We </a:t>
            </a:r>
            <a:r>
              <a:rPr lang="en-GB" sz="1200" b="1" dirty="0" smtClean="0">
                <a:solidFill>
                  <a:schemeClr val="bg2">
                    <a:lumMod val="75000"/>
                  </a:schemeClr>
                </a:solidFill>
                <a:cs typeface="Arial" charset="0"/>
              </a:rPr>
              <a:t>have written 4 books</a:t>
            </a:r>
            <a:endParaRPr lang="en-US" sz="1200" b="1" dirty="0">
              <a:solidFill>
                <a:schemeClr val="bg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59" name="Rectangle 30"/>
          <p:cNvSpPr>
            <a:spLocks noChangeArrowheads="1"/>
          </p:cNvSpPr>
          <p:nvPr/>
        </p:nvSpPr>
        <p:spPr bwMode="auto">
          <a:xfrm>
            <a:off x="6012160" y="5373688"/>
            <a:ext cx="2160290" cy="622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GB" sz="1200" b="1" dirty="0" smtClean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We are an evidence </a:t>
            </a:r>
            <a:r>
              <a:rPr lang="en-GB" sz="1200" b="1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based </a:t>
            </a:r>
            <a:r>
              <a:rPr lang="en-GB" sz="1200" b="1" dirty="0" smtClean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consultancy</a:t>
            </a:r>
            <a:endParaRPr lang="en-US" sz="1200" b="1" dirty="0">
              <a:solidFill>
                <a:schemeClr val="bg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60" name="Rectangle 30"/>
          <p:cNvSpPr>
            <a:spLocks noChangeArrowheads="1"/>
          </p:cNvSpPr>
          <p:nvPr/>
        </p:nvSpPr>
        <p:spPr bwMode="auto">
          <a:xfrm>
            <a:off x="928662" y="5357826"/>
            <a:ext cx="2160240" cy="622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GB" sz="1200" b="1" dirty="0" smtClean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We maintain links </a:t>
            </a:r>
            <a:r>
              <a:rPr lang="en-GB" sz="1200" b="1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with </a:t>
            </a:r>
            <a:r>
              <a:rPr lang="en-GB" sz="1200" b="1" dirty="0" smtClean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academia to keep us ahead of the latest trends</a:t>
            </a:r>
            <a:endParaRPr lang="en-US" sz="1200" b="1" dirty="0">
              <a:solidFill>
                <a:schemeClr val="bg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65" name="Rectangle 8"/>
          <p:cNvSpPr>
            <a:spLocks noChangeArrowheads="1"/>
          </p:cNvSpPr>
          <p:nvPr/>
        </p:nvSpPr>
        <p:spPr bwMode="auto">
          <a:xfrm>
            <a:off x="6126163" y="1000125"/>
            <a:ext cx="2374900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1142976" y="3786190"/>
            <a:ext cx="2018853" cy="1354459"/>
            <a:chOff x="2925" y="3205"/>
            <a:chExt cx="2858" cy="1800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pic>
          <p:nvPicPr>
            <p:cNvPr id="70" name="Picture 9" descr="Cranfiled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83" y="3205"/>
              <a:ext cx="1800" cy="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</p:pic>
        <p:pic>
          <p:nvPicPr>
            <p:cNvPr id="71" name="Picture 8" descr="LondonBusinessSchoo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25" y="3623"/>
              <a:ext cx="1044" cy="1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b="11132"/>
          <a:stretch>
            <a:fillRect/>
          </a:stretch>
        </p:blipFill>
        <p:spPr bwMode="auto">
          <a:xfrm>
            <a:off x="6156176" y="3933056"/>
            <a:ext cx="1902718" cy="1429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3" name="Picture 22" descr="Z:\My Pictures\CE Future trends and Insights\DSC00812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0327" b="18690"/>
          <a:stretch>
            <a:fillRect/>
          </a:stretch>
        </p:blipFill>
        <p:spPr bwMode="auto">
          <a:xfrm>
            <a:off x="6012160" y="1340768"/>
            <a:ext cx="244827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7" name="Picture 26"/>
          <p:cNvPicPr/>
          <p:nvPr/>
        </p:nvPicPr>
        <p:blipFill>
          <a:blip r:embed="rId6" cstate="print"/>
          <a:srcRect l="8861" t="16532" r="8837" b="15669"/>
          <a:stretch>
            <a:fillRect/>
          </a:stretch>
        </p:blipFill>
        <p:spPr bwMode="auto">
          <a:xfrm>
            <a:off x="3000364" y="2143116"/>
            <a:ext cx="2745797" cy="1585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1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1052736"/>
            <a:ext cx="1905000" cy="198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7411459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CF5AC55-4BAC-447A-A12F-6E6AE414609A}" type="slidenum">
              <a:rPr lang="en-GB" smtClean="0"/>
              <a:pPr/>
              <a:t>10</a:t>
            </a:fld>
            <a:endParaRPr lang="en-GB" dirty="0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48" y="-53993"/>
            <a:ext cx="8429652" cy="839787"/>
          </a:xfrm>
        </p:spPr>
        <p:txBody>
          <a:bodyPr/>
          <a:lstStyle/>
          <a:p>
            <a:pPr indent="0" eaLnBrk="1" hangingPunct="1"/>
            <a:r>
              <a:rPr lang="en-GB" dirty="0" smtClean="0"/>
              <a:t>We have an extensive track record in Telecommunications</a:t>
            </a:r>
          </a:p>
        </p:txBody>
      </p:sp>
      <p:sp>
        <p:nvSpPr>
          <p:cNvPr id="46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3" cstate="print"/>
          <a:srcRect t="34746" b="29491"/>
          <a:stretch>
            <a:fillRect/>
          </a:stretch>
        </p:blipFill>
        <p:spPr bwMode="auto">
          <a:xfrm>
            <a:off x="3886200" y="3352800"/>
            <a:ext cx="1421359" cy="568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21" descr="Merck"/>
          <p:cNvPicPr>
            <a:picLocks noChangeAspect="1" noChangeArrowheads="1"/>
          </p:cNvPicPr>
          <p:nvPr/>
        </p:nvPicPr>
        <p:blipFill>
          <a:blip r:embed="rId4" cstate="print"/>
          <a:srcRect t="30863" b="29046"/>
          <a:stretch>
            <a:fillRect/>
          </a:stretch>
        </p:blipFill>
        <p:spPr bwMode="auto">
          <a:xfrm>
            <a:off x="7239000" y="4724400"/>
            <a:ext cx="125730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 descr="Overbury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3581400"/>
            <a:ext cx="162877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6" descr="Aflac_Colo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95565" y="2708920"/>
            <a:ext cx="1796915" cy="800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7" descr="Amex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4845" y="2204864"/>
            <a:ext cx="108108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0" descr="Churchill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552" y="5229200"/>
            <a:ext cx="101917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15" descr="Eon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4845" y="4437112"/>
            <a:ext cx="1275804" cy="743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9" descr="ibm-logo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315200" y="5638800"/>
            <a:ext cx="10477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25" descr="Norwich Union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845" y="3429000"/>
            <a:ext cx="813062" cy="93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6" descr="RBC_logo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15045" y="4149080"/>
            <a:ext cx="702415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27" descr="RBS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67600" y="3505200"/>
            <a:ext cx="1110368" cy="826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28" descr="Standard Charter bank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51641" y="2882205"/>
            <a:ext cx="1903618" cy="661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0" descr="thames_water"/>
          <p:cNvPicPr>
            <a:picLocks noChangeAspect="1" noChangeArrowheads="1"/>
          </p:cNvPicPr>
          <p:nvPr/>
        </p:nvPicPr>
        <p:blipFill>
          <a:blip r:embed="rId15" cstate="print"/>
          <a:srcRect l="23625" r="10226"/>
          <a:stretch>
            <a:fillRect/>
          </a:stretch>
        </p:blipFill>
        <p:spPr bwMode="auto">
          <a:xfrm>
            <a:off x="2199021" y="5229200"/>
            <a:ext cx="100811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32" descr="TNT"/>
          <p:cNvPicPr>
            <a:picLocks noChangeAspect="1" noChangeArrowheads="1"/>
          </p:cNvPicPr>
          <p:nvPr/>
        </p:nvPicPr>
        <p:blipFill>
          <a:blip r:embed="rId16" cstate="print"/>
          <a:srcRect t="11172" b="10622"/>
          <a:stretch>
            <a:fillRect/>
          </a:stretch>
        </p:blipFill>
        <p:spPr bwMode="auto">
          <a:xfrm>
            <a:off x="5715000" y="2971800"/>
            <a:ext cx="129698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33" descr="Turkcell"/>
          <p:cNvPicPr>
            <a:picLocks noChangeAspect="1" noChangeArrowheads="1"/>
          </p:cNvPicPr>
          <p:nvPr/>
        </p:nvPicPr>
        <p:blipFill>
          <a:blip r:embed="rId17" cstate="print"/>
          <a:srcRect t="13285"/>
          <a:stretch>
            <a:fillRect/>
          </a:stretch>
        </p:blipFill>
        <p:spPr bwMode="auto">
          <a:xfrm>
            <a:off x="3962400" y="838200"/>
            <a:ext cx="1215752" cy="99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34" descr="Virgin Mobile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486400" y="838200"/>
            <a:ext cx="1353367" cy="717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38" descr="Allianz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748985" y="3544886"/>
            <a:ext cx="220186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39" descr="BC_OFFCL_RGB_smll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886200" y="2438400"/>
            <a:ext cx="2073275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2" descr="http://microsoftfeed.com/wp-content/uploads/2010/07/du-logo.jp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8861" y="910718"/>
            <a:ext cx="774756" cy="797074"/>
          </a:xfrm>
          <a:prstGeom prst="rect">
            <a:avLst/>
          </a:prstGeom>
          <a:noFill/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219495" y="2393951"/>
            <a:ext cx="1188714" cy="407094"/>
          </a:xfrm>
          <a:prstGeom prst="rect">
            <a:avLst/>
          </a:prstGeom>
        </p:spPr>
      </p:pic>
      <p:pic>
        <p:nvPicPr>
          <p:cNvPr id="72" name="Picture 3" descr="Etisalat Logo">
            <a:hlinkClick r:id="rId23"/>
          </p:cNvPr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1828800" y="990600"/>
            <a:ext cx="1696252" cy="368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25" cstate="print"/>
          <a:srcRect t="7323" b="12123"/>
          <a:stretch>
            <a:fillRect/>
          </a:stretch>
        </p:blipFill>
        <p:spPr bwMode="auto">
          <a:xfrm>
            <a:off x="3810000" y="4343400"/>
            <a:ext cx="1110879" cy="7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9" descr="MaerskLineLogoMedium.jpg"/>
          <p:cNvPicPr>
            <a:picLocks noChangeAspect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1524000" y="1752600"/>
            <a:ext cx="2363044" cy="388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2" descr="Roche">
            <a:hlinkClick r:id="rId27"/>
          </p:cNvPr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7696200" y="2133600"/>
            <a:ext cx="1056115" cy="543146"/>
          </a:xfrm>
          <a:prstGeom prst="rect">
            <a:avLst/>
          </a:prstGeom>
          <a:noFill/>
        </p:spPr>
      </p:pic>
      <p:pic>
        <p:nvPicPr>
          <p:cNvPr id="76" name="Picture 6" descr="http://t1.gstatic.com/images?q=tbn:ANd9GcTihqxBbkU1d90wFE27uL-_vLQp5mek_ujHsjtatJ5NLvLhhF5J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5486400" y="4267200"/>
            <a:ext cx="1307232" cy="750775"/>
          </a:xfrm>
          <a:prstGeom prst="rect">
            <a:avLst/>
          </a:prstGeom>
          <a:noFill/>
        </p:spPr>
      </p:pic>
      <p:pic>
        <p:nvPicPr>
          <p:cNvPr id="77" name="Picture 36" descr="Stena Line - Logo"/>
          <p:cNvPicPr>
            <a:picLocks noChangeAspect="1" noChangeArrowheads="1"/>
          </p:cNvPicPr>
          <p:nvPr/>
        </p:nvPicPr>
        <p:blipFill>
          <a:blip r:embed="rId30" cstate="print"/>
          <a:srcRect l="7636" t="15020" r="8365" b="19895"/>
          <a:stretch>
            <a:fillRect/>
          </a:stretch>
        </p:blipFill>
        <p:spPr bwMode="auto">
          <a:xfrm>
            <a:off x="3279141" y="5157192"/>
            <a:ext cx="158417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828800"/>
            <a:ext cx="1150147" cy="54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" name="Picture 13" descr="Direct Line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5410200" y="5181600"/>
            <a:ext cx="142875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33" cstate="print"/>
          <a:srcRect l="3125" t="28125" r="80469" b="63542"/>
          <a:stretch>
            <a:fillRect/>
          </a:stretch>
        </p:blipFill>
        <p:spPr bwMode="auto">
          <a:xfrm>
            <a:off x="7239000" y="914400"/>
            <a:ext cx="1600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Profesional\SCGA\BP\T Mobile.jpg"/>
          <p:cNvPicPr>
            <a:picLocks noChangeAspect="1" noChangeArrowheads="1"/>
          </p:cNvPicPr>
          <p:nvPr/>
        </p:nvPicPr>
        <p:blipFill>
          <a:blip r:embed="rId34"/>
          <a:srcRect/>
          <a:stretch>
            <a:fillRect/>
          </a:stretch>
        </p:blipFill>
        <p:spPr bwMode="auto">
          <a:xfrm>
            <a:off x="5638801" y="1828800"/>
            <a:ext cx="1905000" cy="551008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CAC398-0E2F-4490-93F7-EC7C841E6A44}" type="slidenum">
              <a:rPr lang="es-ES_tradnl" smtClean="0"/>
              <a:pPr>
                <a:defRPr/>
              </a:pPr>
              <a:t>11</a:t>
            </a:fld>
            <a:endParaRPr lang="es-ES_tradnl" dirty="0"/>
          </a:p>
        </p:txBody>
      </p: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4763" y="0"/>
            <a:ext cx="9134475" cy="64071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4763" y="0"/>
            <a:ext cx="9134475" cy="64071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-214346" y="0"/>
            <a:ext cx="9134475" cy="64071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57224" y="1142984"/>
            <a:ext cx="7634277" cy="44291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  </a:t>
            </a:r>
            <a:r>
              <a:rPr kumimoji="0" lang="en-US" sz="1800" b="1" i="0" u="sng" strike="noStrike" cap="none" normalizeH="0" baseline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How we engage: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/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Arial" pitchFamily="34" charset="0"/>
              </a:rPr>
              <a:t>Naive to Natural Assessment </a:t>
            </a:r>
          </a:p>
          <a:p>
            <a:pPr algn="ctr" eaLnBrk="1" hangingPunct="1"/>
            <a:r>
              <a:rPr lang="en-US" sz="2800" b="1" dirty="0" smtClean="0">
                <a:solidFill>
                  <a:srgbClr val="F66F0A"/>
                </a:solidFill>
                <a:latin typeface="Calibri" pitchFamily="34" charset="0"/>
                <a:cs typeface="Arial" pitchFamily="34" charset="0"/>
              </a:rPr>
              <a:t>Emotional Signature ®</a:t>
            </a:r>
          </a:p>
          <a:p>
            <a:pPr algn="ctr" eaLnBrk="1" hangingPunct="1"/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Arial" pitchFamily="34" charset="0"/>
              </a:rPr>
              <a:t>Customer Experience Statement &amp; Pyramid</a:t>
            </a:r>
          </a:p>
          <a:p>
            <a:pPr algn="ctr" eaLnBrk="1" hangingPunct="1"/>
            <a:r>
              <a:rPr lang="en-US" sz="2800" b="1" dirty="0" smtClean="0">
                <a:solidFill>
                  <a:srgbClr val="F66F0A"/>
                </a:solidFill>
                <a:latin typeface="Calibri" pitchFamily="34" charset="0"/>
                <a:cs typeface="Arial" pitchFamily="34" charset="0"/>
              </a:rPr>
              <a:t>Journey Mapping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Arial" pitchFamily="34" charset="0"/>
              </a:rPr>
              <a:t>Total Transformation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10" name="Picture 2" descr="C:\Documents and Settings\S Walden\Desktop\BP-logo-complete Hi Re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0"/>
            <a:ext cx="4310897" cy="749454"/>
          </a:xfrm>
          <a:prstGeom prst="rect">
            <a:avLst/>
          </a:prstGeom>
          <a:noFill/>
        </p:spPr>
      </p:pic>
      <p:sp>
        <p:nvSpPr>
          <p:cNvPr id="11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CAC398-0E2F-4490-93F7-EC7C841E6A44}" type="slidenum">
              <a:rPr lang="es-ES_tradnl" smtClean="0"/>
              <a:pPr>
                <a:defRPr/>
              </a:pPr>
              <a:t>12</a:t>
            </a:fld>
            <a:endParaRPr lang="es-ES_tradnl" dirty="0"/>
          </a:p>
        </p:txBody>
      </p: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4763" y="0"/>
            <a:ext cx="9134475" cy="64071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4763" y="0"/>
            <a:ext cx="9134475" cy="64071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4763" y="0"/>
            <a:ext cx="9134475" cy="64071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57224" y="1142984"/>
            <a:ext cx="7634277" cy="44291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/>
            <a:r>
              <a:rPr lang="en-US" sz="2800" b="1" dirty="0" smtClean="0">
                <a:solidFill>
                  <a:srgbClr val="F66F0A"/>
                </a:solidFill>
                <a:latin typeface="Calibri" pitchFamily="34" charset="0"/>
                <a:cs typeface="Arial" pitchFamily="34" charset="0"/>
              </a:rPr>
              <a:t>Naive to Natural Assessment </a:t>
            </a:r>
          </a:p>
        </p:txBody>
      </p:sp>
      <p:pic>
        <p:nvPicPr>
          <p:cNvPr id="10" name="Picture 2" descr="C:\Documents and Settings\S Walden\Desktop\BP-logo-complete Hi Re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0"/>
            <a:ext cx="4310897" cy="749454"/>
          </a:xfrm>
          <a:prstGeom prst="rect">
            <a:avLst/>
          </a:prstGeom>
          <a:noFill/>
        </p:spPr>
      </p:pic>
      <p:sp>
        <p:nvSpPr>
          <p:cNvPr id="11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>
          <a:xfrm>
            <a:off x="838199" y="152400"/>
            <a:ext cx="8270875" cy="609600"/>
          </a:xfrm>
        </p:spPr>
        <p:txBody>
          <a:bodyPr/>
          <a:lstStyle/>
          <a:p>
            <a:r>
              <a:rPr lang="en-US" dirty="0" smtClean="0"/>
              <a:t>Naïve to Natural (N2N) Model – Experience Metamorphosis</a:t>
            </a:r>
          </a:p>
        </p:txBody>
      </p:sp>
      <p:pic>
        <p:nvPicPr>
          <p:cNvPr id="6" name="Picture 5" descr="Butterfly growth.JPG"/>
          <p:cNvPicPr>
            <a:picLocks noChangeAspect="1"/>
          </p:cNvPicPr>
          <p:nvPr/>
        </p:nvPicPr>
        <p:blipFill>
          <a:blip r:embed="rId3" cstate="print"/>
          <a:srcRect r="1982"/>
          <a:stretch>
            <a:fillRect/>
          </a:stretch>
        </p:blipFill>
        <p:spPr>
          <a:xfrm>
            <a:off x="215840" y="3412523"/>
            <a:ext cx="8928160" cy="2897882"/>
          </a:xfrm>
          <a:prstGeom prst="rect">
            <a:avLst/>
          </a:prstGeom>
        </p:spPr>
      </p:pic>
      <p:sp>
        <p:nvSpPr>
          <p:cNvPr id="64514" name="Content Placeholder 2"/>
          <p:cNvSpPr>
            <a:spLocks noGrp="1"/>
          </p:cNvSpPr>
          <p:nvPr>
            <p:ph idx="1"/>
          </p:nvPr>
        </p:nvSpPr>
        <p:spPr>
          <a:xfrm>
            <a:off x="857250" y="836712"/>
            <a:ext cx="6523062" cy="5073551"/>
          </a:xfrm>
        </p:spPr>
        <p:txBody>
          <a:bodyPr/>
          <a:lstStyle/>
          <a:p>
            <a:r>
              <a:rPr lang="en-US" sz="1400" dirty="0" smtClean="0"/>
              <a:t>The Naïve to Natural Model describes the journey organisations follow as they focus on improving their customer experience. </a:t>
            </a:r>
          </a:p>
          <a:p>
            <a:pPr lvl="1"/>
            <a:r>
              <a:rPr lang="en-US" sz="1400" dirty="0" smtClean="0">
                <a:solidFill>
                  <a:schemeClr val="tx1"/>
                </a:solidFill>
              </a:rPr>
              <a:t>It characterizes an organisation’s ability to deliver a consistent, deliberate customer experience.</a:t>
            </a:r>
          </a:p>
          <a:p>
            <a:endParaRPr lang="en-US" sz="1400" dirty="0" smtClean="0"/>
          </a:p>
          <a:p>
            <a:r>
              <a:rPr lang="en-US" sz="1400" dirty="0" smtClean="0"/>
              <a:t>The N2N model has four stages:  Naïve – Transactional - Enlightened – Natural.</a:t>
            </a:r>
          </a:p>
          <a:p>
            <a:endParaRPr lang="en-US" sz="1400" dirty="0" smtClean="0"/>
          </a:p>
          <a:p>
            <a:r>
              <a:rPr lang="en-US" sz="1400" dirty="0" smtClean="0"/>
              <a:t>The model has been developed and utilised over the last nine years on a global basis through our research and client work. </a:t>
            </a:r>
          </a:p>
          <a:p>
            <a:pPr>
              <a:buNone/>
            </a:pPr>
            <a:endParaRPr lang="en-US" sz="1400" dirty="0" smtClean="0"/>
          </a:p>
          <a:p>
            <a:r>
              <a:rPr lang="en-US" sz="1400" dirty="0" smtClean="0"/>
              <a:t>Organisations generally move up the model driven by one of the following factors:</a:t>
            </a:r>
          </a:p>
          <a:p>
            <a:pPr lvl="1"/>
            <a:r>
              <a:rPr lang="en-US" sz="1400" dirty="0" smtClean="0">
                <a:solidFill>
                  <a:schemeClr val="tx1"/>
                </a:solidFill>
              </a:rPr>
              <a:t>When market conditions force them (e.g., hypercompetition, regulatory changes, etc)</a:t>
            </a:r>
          </a:p>
          <a:p>
            <a:pPr lvl="1"/>
            <a:r>
              <a:rPr lang="en-US" sz="1400" dirty="0" smtClean="0">
                <a:solidFill>
                  <a:schemeClr val="tx1"/>
                </a:solidFill>
              </a:rPr>
              <a:t>Visionary leadership</a:t>
            </a:r>
          </a:p>
          <a:p>
            <a:pPr>
              <a:buNone/>
            </a:pPr>
            <a:endParaRPr lang="en-US" sz="1400" dirty="0" smtClean="0"/>
          </a:p>
          <a:p>
            <a:endParaRPr lang="en-GB" sz="1400" dirty="0" smtClean="0"/>
          </a:p>
        </p:txBody>
      </p:sp>
      <p:sp>
        <p:nvSpPr>
          <p:cNvPr id="7" name="Rectangle 6"/>
          <p:cNvSpPr/>
          <p:nvPr/>
        </p:nvSpPr>
        <p:spPr bwMode="auto">
          <a:xfrm>
            <a:off x="539552" y="5949280"/>
            <a:ext cx="1584176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Naive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2627784" y="5949280"/>
            <a:ext cx="1584176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Transactional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4788024" y="5949280"/>
            <a:ext cx="1584176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Enlightened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7020272" y="5949280"/>
            <a:ext cx="1584176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Natural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82000" y="6324600"/>
            <a:ext cx="609600" cy="274638"/>
          </a:xfrm>
          <a:noFill/>
        </p:spPr>
        <p:txBody>
          <a:bodyPr/>
          <a:lstStyle/>
          <a:p>
            <a:fld id="{3E9DD178-D2E0-4B36-B960-AC96B7BF576A}" type="slidenum">
              <a:rPr lang="es-ES_tradnl" smtClean="0"/>
              <a:pPr/>
              <a:t>13</a:t>
            </a:fld>
            <a:endParaRPr lang="es-ES_tradnl" dirty="0" smtClean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49542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>
          <a:xfrm>
            <a:off x="838199" y="152400"/>
            <a:ext cx="8270875" cy="609600"/>
          </a:xfrm>
        </p:spPr>
        <p:txBody>
          <a:bodyPr/>
          <a:lstStyle/>
          <a:p>
            <a:r>
              <a:rPr lang="en-US" dirty="0" smtClean="0"/>
              <a:t>              Naïve to Natural Model Characteristics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82000" y="6324600"/>
            <a:ext cx="609600" cy="274638"/>
          </a:xfrm>
          <a:noFill/>
        </p:spPr>
        <p:txBody>
          <a:bodyPr/>
          <a:lstStyle/>
          <a:p>
            <a:fld id="{3E9DD178-D2E0-4B36-B960-AC96B7BF576A}" type="slidenum">
              <a:rPr lang="es-ES_tradnl" smtClean="0"/>
              <a:pPr/>
              <a:t>14</a:t>
            </a:fld>
            <a:endParaRPr lang="es-ES_tradnl" dirty="0" smtClean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idx="1"/>
          </p:nvPr>
        </p:nvGraphicFramePr>
        <p:xfrm>
          <a:off x="685800" y="857233"/>
          <a:ext cx="7772400" cy="5429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7308"/>
                <a:gridCol w="4857784"/>
                <a:gridCol w="1457308"/>
              </a:tblGrid>
              <a:tr h="690859">
                <a:tc>
                  <a:txBody>
                    <a:bodyPr/>
                    <a:lstStyle/>
                    <a:p>
                      <a:pPr algn="ctr" ea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Type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of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/>
                      </a:r>
                      <a:br>
                        <a:rPr lang="en-US" sz="1400" b="1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</a:b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company</a:t>
                      </a:r>
                      <a:endParaRPr lang="en-IN" sz="1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86765" algn="ctr" ea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2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Some characteristics</a:t>
                      </a:r>
                      <a:endParaRPr lang="en-IN" sz="1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ea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2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% of firms at this</a:t>
                      </a:r>
                      <a:br>
                        <a:rPr lang="en-US" sz="1400" b="1" spc="-2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</a:br>
                      <a:r>
                        <a:rPr lang="en-US" sz="1400" b="1" spc="-3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level of development</a:t>
                      </a:r>
                      <a:endParaRPr lang="en-IN" sz="1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0" marR="0" marT="0" marB="0"/>
                </a:tc>
              </a:tr>
              <a:tr h="1231887">
                <a:tc>
                  <a:txBody>
                    <a:bodyPr/>
                    <a:lstStyle/>
                    <a:p>
                      <a:pPr algn="just" ea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Naïve</a:t>
                      </a:r>
                      <a:endParaRPr lang="en-IN" sz="1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marR="617220" lvl="0" indent="-342900" algn="just" eaLnBrk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100"/>
                        <a:buFont typeface="Arial" pitchFamily="34" charset="0"/>
                        <a:buChar char="•"/>
                        <a:tabLst>
                          <a:tab pos="137160" algn="l"/>
                        </a:tabLst>
                      </a:pPr>
                      <a:r>
                        <a:rPr lang="en-US" sz="1400" b="0" spc="-3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Have little or no customer experience </a:t>
                      </a:r>
                      <a:r>
                        <a:rPr lang="en-US" sz="1400" b="0" spc="-5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capability</a:t>
                      </a:r>
                      <a:endParaRPr lang="en-IN" sz="1400" b="0" spc="-5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marL="342900" lvl="0" indent="-342900" algn="just" eaLnBrk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100"/>
                        <a:buFont typeface="Arial" pitchFamily="34" charset="0"/>
                        <a:buChar char="•"/>
                        <a:tabLst>
                          <a:tab pos="137160" algn="l"/>
                        </a:tabLst>
                      </a:pPr>
                      <a:r>
                        <a:rPr lang="en-US" sz="1400" b="1" spc="5" dirty="0">
                          <a:solidFill>
                            <a:srgbClr val="FF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Product focused – price and features lead</a:t>
                      </a:r>
                      <a:endParaRPr lang="en-IN" sz="1400" b="1" spc="-50" dirty="0">
                        <a:solidFill>
                          <a:srgbClr val="FF0000"/>
                        </a:solidFill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marL="342900" marR="91440" lvl="0" indent="-342900" algn="just" eaLnBrk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100"/>
                        <a:buFont typeface="Arial" pitchFamily="34" charset="0"/>
                        <a:buChar char="•"/>
                        <a:tabLst>
                          <a:tab pos="137160" algn="l"/>
                        </a:tabLst>
                      </a:pPr>
                      <a:r>
                        <a:rPr lang="en-US" sz="1400" b="0" spc="-15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Customers asked to call on different numbers </a:t>
                      </a:r>
                      <a:r>
                        <a:rPr lang="en-US" sz="1400" b="0" spc="-5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for different parts of the company</a:t>
                      </a:r>
                      <a:endParaRPr lang="en-IN" sz="1400" b="0" spc="-5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marL="342900" marR="480060" lvl="0" indent="-342900" algn="just" eaLnBrk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100"/>
                        <a:buFont typeface="Arial" pitchFamily="34" charset="0"/>
                        <a:buChar char="•"/>
                        <a:tabLst>
                          <a:tab pos="137160" algn="l"/>
                        </a:tabLst>
                      </a:pPr>
                      <a:r>
                        <a:rPr lang="en-US" sz="1400" b="0" spc="-25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Efficiency and productivity are the most </a:t>
                      </a:r>
                      <a:r>
                        <a:rPr lang="en-US" sz="1400" b="0" spc="-5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important KPIs</a:t>
                      </a:r>
                      <a:endParaRPr lang="en-IN" sz="1400" b="0" spc="-5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 ea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9%</a:t>
                      </a:r>
                      <a:endParaRPr lang="en-IN" sz="1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0" marR="0" marT="0" marB="0" anchor="ctr"/>
                </a:tc>
              </a:tr>
              <a:tr h="1065889">
                <a:tc>
                  <a:txBody>
                    <a:bodyPr/>
                    <a:lstStyle/>
                    <a:p>
                      <a:pPr algn="just" ea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3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Transactional</a:t>
                      </a:r>
                      <a:endParaRPr lang="en-IN" sz="1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marR="502920" lvl="0" indent="-342900" algn="just" eaLnBrk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100"/>
                        <a:buFont typeface="Arial" pitchFamily="34" charset="0"/>
                        <a:buChar char="•"/>
                        <a:tabLst>
                          <a:tab pos="137160" algn="l"/>
                        </a:tabLst>
                      </a:pPr>
                      <a:r>
                        <a:rPr lang="en-US" sz="1400" b="0" spc="-25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Have some basic customer experience </a:t>
                      </a:r>
                      <a:r>
                        <a:rPr lang="en-US" sz="1400" b="0" spc="-5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capability</a:t>
                      </a:r>
                      <a:endParaRPr lang="en-IN" sz="1400" b="0" spc="-5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marL="342900" marR="228600" lvl="0" indent="-342900" algn="just" eaLnBrk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100"/>
                        <a:buFont typeface="Arial" pitchFamily="34" charset="0"/>
                        <a:buChar char="•"/>
                        <a:tabLst>
                          <a:tab pos="137160" algn="l"/>
                        </a:tabLst>
                      </a:pPr>
                      <a:r>
                        <a:rPr lang="en-US" sz="1400" b="0" spc="-3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Functionally </a:t>
                      </a:r>
                      <a:r>
                        <a:rPr lang="en-US" sz="1400" b="0" spc="-30" dirty="0" err="1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organised</a:t>
                      </a:r>
                      <a:r>
                        <a:rPr lang="en-US" sz="1400" b="0" spc="-3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but have </a:t>
                      </a:r>
                      <a:r>
                        <a:rPr lang="en-US" sz="1400" b="0" spc="-30" dirty="0" err="1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recognised</a:t>
                      </a:r>
                      <a:r>
                        <a:rPr lang="en-US" sz="1400" b="0" spc="-3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en-US" sz="1400" b="0" spc="-5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need for customer service</a:t>
                      </a:r>
                      <a:endParaRPr lang="en-IN" sz="1400" b="0" spc="-5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marL="342900" lvl="0" indent="-342900" algn="just" eaLnBrk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100"/>
                        <a:buFont typeface="Arial" pitchFamily="34" charset="0"/>
                        <a:buChar char="•"/>
                        <a:tabLst>
                          <a:tab pos="137160" algn="l"/>
                        </a:tabLst>
                      </a:pPr>
                      <a:r>
                        <a:rPr lang="en-US" sz="1400" b="1" spc="-50" dirty="0">
                          <a:solidFill>
                            <a:srgbClr val="FF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No complete view of customers on systems</a:t>
                      </a:r>
                      <a:endParaRPr lang="en-IN" sz="1400" b="1" spc="-50" dirty="0">
                        <a:solidFill>
                          <a:srgbClr val="FF0000"/>
                        </a:solidFill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marL="342900" marR="662940" lvl="0" indent="-342900" algn="just" eaLnBrk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100"/>
                        <a:buFont typeface="Arial" pitchFamily="34" charset="0"/>
                        <a:buChar char="•"/>
                        <a:tabLst>
                          <a:tab pos="137160" algn="l"/>
                        </a:tabLst>
                      </a:pPr>
                      <a:r>
                        <a:rPr lang="en-US" sz="1400" b="0" spc="-3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Take into account customer physical </a:t>
                      </a:r>
                      <a:r>
                        <a:rPr lang="en-US" sz="1400" b="0" spc="-5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expectation</a:t>
                      </a:r>
                      <a:endParaRPr lang="en-IN" sz="1400" b="0" spc="-5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 ea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67%</a:t>
                      </a:r>
                      <a:endParaRPr lang="en-IN" sz="1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0" marR="0" marT="0" marB="0" anchor="ctr"/>
                </a:tc>
              </a:tr>
              <a:tr h="1231887">
                <a:tc>
                  <a:txBody>
                    <a:bodyPr/>
                    <a:lstStyle/>
                    <a:p>
                      <a:pPr algn="just" eaLnBrk="0">
                        <a:lnSpc>
                          <a:spcPct val="115000"/>
                        </a:lnSpc>
                        <a:spcBef>
                          <a:spcPts val="216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Enlightened</a:t>
                      </a:r>
                      <a:endParaRPr lang="en-IN" sz="1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0" marR="228600" lvl="0" indent="-342900" algn="just" eaLnBrk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100"/>
                        <a:buFont typeface="Arial" pitchFamily="34" charset="0"/>
                        <a:buChar char="•"/>
                        <a:tabLst>
                          <a:tab pos="137160" algn="l"/>
                        </a:tabLst>
                      </a:pPr>
                      <a:r>
                        <a:rPr lang="en-US" sz="1400" b="0" spc="-25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Have some advanced customer experience </a:t>
                      </a:r>
                      <a:r>
                        <a:rPr lang="en-US" sz="1400" b="0" spc="-5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capability</a:t>
                      </a:r>
                      <a:endParaRPr lang="en-IN" sz="1400" b="0" spc="-5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marL="342900" marR="434340" lvl="0" indent="-342900" algn="just" eaLnBrk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100"/>
                        <a:buFont typeface="Arial" pitchFamily="34" charset="0"/>
                        <a:buChar char="•"/>
                        <a:tabLst>
                          <a:tab pos="137160" algn="l"/>
                        </a:tabLst>
                      </a:pPr>
                      <a:r>
                        <a:rPr lang="en-US" sz="1400" b="1" spc="-25" dirty="0">
                          <a:solidFill>
                            <a:srgbClr val="FF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Have appointed a Customer Experience </a:t>
                      </a:r>
                      <a:r>
                        <a:rPr lang="en-US" sz="1400" b="1" spc="-50" dirty="0">
                          <a:solidFill>
                            <a:srgbClr val="FF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Director or council</a:t>
                      </a:r>
                      <a:endParaRPr lang="en-IN" sz="1400" b="1" spc="-50" dirty="0">
                        <a:solidFill>
                          <a:srgbClr val="FF0000"/>
                        </a:solidFill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marL="342900" marR="274320" lvl="0" indent="-342900" algn="just" eaLnBrk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100"/>
                        <a:buFont typeface="Arial" pitchFamily="34" charset="0"/>
                        <a:buChar char="•"/>
                        <a:tabLst>
                          <a:tab pos="137160" algn="l"/>
                        </a:tabLst>
                      </a:pPr>
                      <a:r>
                        <a:rPr lang="en-US" sz="1400" b="0" spc="-25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Customer experience measures form large </a:t>
                      </a:r>
                      <a:r>
                        <a:rPr lang="en-US" sz="1400" b="0" spc="-5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part of bonus</a:t>
                      </a:r>
                      <a:endParaRPr lang="en-IN" sz="1400" b="0" spc="-5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marL="342900" marR="228600" lvl="0" indent="-342900" algn="just" eaLnBrk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100"/>
                        <a:buFont typeface="Arial" pitchFamily="34" charset="0"/>
                        <a:buChar char="•"/>
                        <a:tabLst>
                          <a:tab pos="137160" algn="l"/>
                        </a:tabLst>
                      </a:pPr>
                      <a:r>
                        <a:rPr lang="en-US" sz="1400" b="0" spc="-3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Focus on stimulating planned emotions and </a:t>
                      </a:r>
                      <a:r>
                        <a:rPr lang="en-US" sz="1400" b="0" spc="-2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build these into the design of the customer </a:t>
                      </a:r>
                      <a:r>
                        <a:rPr lang="en-US" sz="1400" b="0" spc="-5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experience</a:t>
                      </a:r>
                      <a:endParaRPr lang="en-IN" sz="1400" b="0" spc="-5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 eaLnBrk="0">
                        <a:lnSpc>
                          <a:spcPct val="115000"/>
                        </a:lnSpc>
                        <a:spcBef>
                          <a:spcPts val="234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22%</a:t>
                      </a:r>
                      <a:endParaRPr lang="en-IN" sz="1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0" marR="0" marT="0" marB="0"/>
                </a:tc>
              </a:tr>
              <a:tr h="1065889">
                <a:tc>
                  <a:txBody>
                    <a:bodyPr/>
                    <a:lstStyle/>
                    <a:p>
                      <a:pPr algn="just" eaLnBrk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Natural</a:t>
                      </a:r>
                      <a:endParaRPr lang="en-IN" sz="1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0" marR="274320" lvl="0" indent="-342900" algn="just" eaLnBrk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100"/>
                        <a:buFont typeface="Arial" pitchFamily="34" charset="0"/>
                        <a:buChar char="•"/>
                        <a:tabLst>
                          <a:tab pos="137160" algn="l"/>
                        </a:tabLst>
                      </a:pPr>
                      <a:r>
                        <a:rPr lang="en-US" sz="1400" b="1" spc="-25" dirty="0">
                          <a:solidFill>
                            <a:srgbClr val="FF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Have highest level of customer experience </a:t>
                      </a:r>
                      <a:r>
                        <a:rPr lang="en-US" sz="1400" b="1" spc="-50" dirty="0">
                          <a:solidFill>
                            <a:srgbClr val="FF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capability</a:t>
                      </a:r>
                      <a:endParaRPr lang="en-IN" sz="1400" b="1" spc="-50" dirty="0">
                        <a:solidFill>
                          <a:srgbClr val="FF0000"/>
                        </a:solidFill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marL="342900" lvl="0" indent="-342900" algn="just" eaLnBrk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100"/>
                        <a:buFont typeface="Arial" pitchFamily="34" charset="0"/>
                        <a:buChar char="•"/>
                        <a:tabLst>
                          <a:tab pos="137160" algn="l"/>
                        </a:tabLst>
                      </a:pPr>
                      <a:r>
                        <a:rPr lang="en-US" sz="1400" b="1" spc="-50" dirty="0">
                          <a:solidFill>
                            <a:srgbClr val="FF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Have an experience map</a:t>
                      </a:r>
                      <a:endParaRPr lang="en-IN" sz="1400" b="1" spc="-50" dirty="0">
                        <a:solidFill>
                          <a:srgbClr val="FF0000"/>
                        </a:solidFill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marL="342900" lvl="0" indent="-342900" algn="just" eaLnBrk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100"/>
                        <a:buFont typeface="Arial" pitchFamily="34" charset="0"/>
                        <a:buChar char="•"/>
                        <a:tabLst>
                          <a:tab pos="137160" algn="l"/>
                        </a:tabLst>
                      </a:pPr>
                      <a:r>
                        <a:rPr lang="en-US" sz="1400" b="1" spc="-50" dirty="0">
                          <a:solidFill>
                            <a:srgbClr val="FF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Focus on depth of emotion</a:t>
                      </a:r>
                      <a:endParaRPr lang="en-IN" sz="1400" b="1" spc="-50" dirty="0">
                        <a:solidFill>
                          <a:srgbClr val="FF0000"/>
                        </a:solidFill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marL="342900" lvl="0" indent="-342900" algn="just" eaLnBrk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100"/>
                        <a:buFont typeface="Arial" pitchFamily="34" charset="0"/>
                        <a:buChar char="•"/>
                        <a:tabLst>
                          <a:tab pos="137160" algn="l"/>
                        </a:tabLst>
                      </a:pPr>
                      <a:r>
                        <a:rPr lang="en-US" sz="1400" b="1" spc="-50" dirty="0">
                          <a:solidFill>
                            <a:srgbClr val="FF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Use theatre as a delivery method</a:t>
                      </a:r>
                      <a:endParaRPr lang="en-IN" sz="1400" b="1" spc="-50" dirty="0">
                        <a:solidFill>
                          <a:srgbClr val="FF0000"/>
                        </a:solidFill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 eaLnBrk="0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2%</a:t>
                      </a:r>
                      <a:endParaRPr lang="en-IN" sz="1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049542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6723" name="Line 211"/>
          <p:cNvSpPr>
            <a:spLocks noChangeShapeType="1"/>
          </p:cNvSpPr>
          <p:nvPr/>
        </p:nvSpPr>
        <p:spPr bwMode="auto">
          <a:xfrm>
            <a:off x="1716079" y="1985293"/>
            <a:ext cx="61690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496724" name="Text Box 212"/>
          <p:cNvSpPr txBox="1">
            <a:spLocks noChangeArrowheads="1"/>
          </p:cNvSpPr>
          <p:nvPr/>
        </p:nvSpPr>
        <p:spPr bwMode="auto">
          <a:xfrm>
            <a:off x="3233729" y="1777330"/>
            <a:ext cx="3336925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GB" sz="2000" baseline="0"/>
              <a:t>CUSTOMER EXPERIENCE</a:t>
            </a:r>
          </a:p>
        </p:txBody>
      </p:sp>
      <p:sp>
        <p:nvSpPr>
          <p:cNvPr id="249" name="Freeform 248"/>
          <p:cNvSpPr/>
          <p:nvPr/>
        </p:nvSpPr>
        <p:spPr bwMode="auto">
          <a:xfrm>
            <a:off x="0" y="4500570"/>
            <a:ext cx="2270560" cy="905632"/>
          </a:xfrm>
          <a:custGeom>
            <a:avLst/>
            <a:gdLst>
              <a:gd name="connsiteX0" fmla="*/ 65650 w 2270560"/>
              <a:gd name="connsiteY0" fmla="*/ 182880 h 905632"/>
              <a:gd name="connsiteX1" fmla="*/ 280803 w 2270560"/>
              <a:gd name="connsiteY1" fmla="*/ 86061 h 905632"/>
              <a:gd name="connsiteX2" fmla="*/ 313076 w 2270560"/>
              <a:gd name="connsiteY2" fmla="*/ 107577 h 905632"/>
              <a:gd name="connsiteX3" fmla="*/ 506714 w 2270560"/>
              <a:gd name="connsiteY3" fmla="*/ 118334 h 905632"/>
              <a:gd name="connsiteX4" fmla="*/ 528229 w 2270560"/>
              <a:gd name="connsiteY4" fmla="*/ 139850 h 905632"/>
              <a:gd name="connsiteX5" fmla="*/ 635805 w 2270560"/>
              <a:gd name="connsiteY5" fmla="*/ 96819 h 905632"/>
              <a:gd name="connsiteX6" fmla="*/ 721867 w 2270560"/>
              <a:gd name="connsiteY6" fmla="*/ 53788 h 905632"/>
              <a:gd name="connsiteX7" fmla="*/ 1109142 w 2270560"/>
              <a:gd name="connsiteY7" fmla="*/ 64546 h 905632"/>
              <a:gd name="connsiteX8" fmla="*/ 1162930 w 2270560"/>
              <a:gd name="connsiteY8" fmla="*/ 53788 h 905632"/>
              <a:gd name="connsiteX9" fmla="*/ 1184445 w 2270560"/>
              <a:gd name="connsiteY9" fmla="*/ 86061 h 905632"/>
              <a:gd name="connsiteX10" fmla="*/ 1195203 w 2270560"/>
              <a:gd name="connsiteY10" fmla="*/ 118334 h 905632"/>
              <a:gd name="connsiteX11" fmla="*/ 1227476 w 2270560"/>
              <a:gd name="connsiteY11" fmla="*/ 129092 h 905632"/>
              <a:gd name="connsiteX12" fmla="*/ 1281264 w 2270560"/>
              <a:gd name="connsiteY12" fmla="*/ 139850 h 905632"/>
              <a:gd name="connsiteX13" fmla="*/ 1431871 w 2270560"/>
              <a:gd name="connsiteY13" fmla="*/ 118334 h 905632"/>
              <a:gd name="connsiteX14" fmla="*/ 1464144 w 2270560"/>
              <a:gd name="connsiteY14" fmla="*/ 96819 h 905632"/>
              <a:gd name="connsiteX15" fmla="*/ 1496417 w 2270560"/>
              <a:gd name="connsiteY15" fmla="*/ 86061 h 905632"/>
              <a:gd name="connsiteX16" fmla="*/ 1528690 w 2270560"/>
              <a:gd name="connsiteY16" fmla="*/ 96819 h 905632"/>
              <a:gd name="connsiteX17" fmla="*/ 1593236 w 2270560"/>
              <a:gd name="connsiteY17" fmla="*/ 75304 h 905632"/>
              <a:gd name="connsiteX18" fmla="*/ 1625509 w 2270560"/>
              <a:gd name="connsiteY18" fmla="*/ 53788 h 905632"/>
              <a:gd name="connsiteX19" fmla="*/ 1657782 w 2270560"/>
              <a:gd name="connsiteY19" fmla="*/ 43031 h 905632"/>
              <a:gd name="connsiteX20" fmla="*/ 1679297 w 2270560"/>
              <a:gd name="connsiteY20" fmla="*/ 21515 h 905632"/>
              <a:gd name="connsiteX21" fmla="*/ 1776116 w 2270560"/>
              <a:gd name="connsiteY21" fmla="*/ 0 h 905632"/>
              <a:gd name="connsiteX22" fmla="*/ 1862177 w 2270560"/>
              <a:gd name="connsiteY22" fmla="*/ 21515 h 905632"/>
              <a:gd name="connsiteX23" fmla="*/ 1872935 w 2270560"/>
              <a:gd name="connsiteY23" fmla="*/ 53788 h 905632"/>
              <a:gd name="connsiteX24" fmla="*/ 1905208 w 2270560"/>
              <a:gd name="connsiteY24" fmla="*/ 64546 h 905632"/>
              <a:gd name="connsiteX25" fmla="*/ 1948238 w 2270560"/>
              <a:gd name="connsiteY25" fmla="*/ 43031 h 905632"/>
              <a:gd name="connsiteX26" fmla="*/ 2109603 w 2270560"/>
              <a:gd name="connsiteY26" fmla="*/ 96819 h 905632"/>
              <a:gd name="connsiteX27" fmla="*/ 2195664 w 2270560"/>
              <a:gd name="connsiteY27" fmla="*/ 118334 h 905632"/>
              <a:gd name="connsiteX28" fmla="*/ 2227937 w 2270560"/>
              <a:gd name="connsiteY28" fmla="*/ 182880 h 905632"/>
              <a:gd name="connsiteX29" fmla="*/ 2260210 w 2270560"/>
              <a:gd name="connsiteY29" fmla="*/ 193638 h 905632"/>
              <a:gd name="connsiteX30" fmla="*/ 2227937 w 2270560"/>
              <a:gd name="connsiteY30" fmla="*/ 279699 h 905632"/>
              <a:gd name="connsiteX31" fmla="*/ 2217180 w 2270560"/>
              <a:gd name="connsiteY31" fmla="*/ 311972 h 905632"/>
              <a:gd name="connsiteX32" fmla="*/ 2195664 w 2270560"/>
              <a:gd name="connsiteY32" fmla="*/ 387275 h 905632"/>
              <a:gd name="connsiteX33" fmla="*/ 2174149 w 2270560"/>
              <a:gd name="connsiteY33" fmla="*/ 408791 h 905632"/>
              <a:gd name="connsiteX34" fmla="*/ 2131118 w 2270560"/>
              <a:gd name="connsiteY34" fmla="*/ 419548 h 905632"/>
              <a:gd name="connsiteX35" fmla="*/ 2120361 w 2270560"/>
              <a:gd name="connsiteY35" fmla="*/ 484094 h 905632"/>
              <a:gd name="connsiteX36" fmla="*/ 2098845 w 2270560"/>
              <a:gd name="connsiteY36" fmla="*/ 505610 h 905632"/>
              <a:gd name="connsiteX37" fmla="*/ 2077330 w 2270560"/>
              <a:gd name="connsiteY37" fmla="*/ 537883 h 905632"/>
              <a:gd name="connsiteX38" fmla="*/ 2098845 w 2270560"/>
              <a:gd name="connsiteY38" fmla="*/ 688490 h 905632"/>
              <a:gd name="connsiteX39" fmla="*/ 2120361 w 2270560"/>
              <a:gd name="connsiteY39" fmla="*/ 731520 h 905632"/>
              <a:gd name="connsiteX40" fmla="*/ 2174149 w 2270560"/>
              <a:gd name="connsiteY40" fmla="*/ 742278 h 905632"/>
              <a:gd name="connsiteX41" fmla="*/ 1969754 w 2270560"/>
              <a:gd name="connsiteY41" fmla="*/ 774551 h 905632"/>
              <a:gd name="connsiteX42" fmla="*/ 1948238 w 2270560"/>
              <a:gd name="connsiteY42" fmla="*/ 796066 h 905632"/>
              <a:gd name="connsiteX43" fmla="*/ 1905208 w 2270560"/>
              <a:gd name="connsiteY43" fmla="*/ 806824 h 905632"/>
              <a:gd name="connsiteX44" fmla="*/ 1786874 w 2270560"/>
              <a:gd name="connsiteY44" fmla="*/ 817581 h 905632"/>
              <a:gd name="connsiteX45" fmla="*/ 1765358 w 2270560"/>
              <a:gd name="connsiteY45" fmla="*/ 796066 h 905632"/>
              <a:gd name="connsiteX46" fmla="*/ 1722328 w 2270560"/>
              <a:gd name="connsiteY46" fmla="*/ 817581 h 905632"/>
              <a:gd name="connsiteX47" fmla="*/ 1625509 w 2270560"/>
              <a:gd name="connsiteY47" fmla="*/ 828339 h 905632"/>
              <a:gd name="connsiteX48" fmla="*/ 1582478 w 2270560"/>
              <a:gd name="connsiteY48" fmla="*/ 839097 h 905632"/>
              <a:gd name="connsiteX49" fmla="*/ 1550205 w 2270560"/>
              <a:gd name="connsiteY49" fmla="*/ 849854 h 905632"/>
              <a:gd name="connsiteX50" fmla="*/ 1507175 w 2270560"/>
              <a:gd name="connsiteY50" fmla="*/ 828339 h 905632"/>
              <a:gd name="connsiteX51" fmla="*/ 1421114 w 2270560"/>
              <a:gd name="connsiteY51" fmla="*/ 839097 h 905632"/>
              <a:gd name="connsiteX52" fmla="*/ 1313537 w 2270560"/>
              <a:gd name="connsiteY52" fmla="*/ 817581 h 905632"/>
              <a:gd name="connsiteX53" fmla="*/ 1259749 w 2270560"/>
              <a:gd name="connsiteY53" fmla="*/ 839097 h 905632"/>
              <a:gd name="connsiteX54" fmla="*/ 1001565 w 2270560"/>
              <a:gd name="connsiteY54" fmla="*/ 828339 h 905632"/>
              <a:gd name="connsiteX55" fmla="*/ 861716 w 2270560"/>
              <a:gd name="connsiteY55" fmla="*/ 839097 h 905632"/>
              <a:gd name="connsiteX56" fmla="*/ 764897 w 2270560"/>
              <a:gd name="connsiteY56" fmla="*/ 860612 h 905632"/>
              <a:gd name="connsiteX57" fmla="*/ 711109 w 2270560"/>
              <a:gd name="connsiteY57" fmla="*/ 871370 h 905632"/>
              <a:gd name="connsiteX58" fmla="*/ 678836 w 2270560"/>
              <a:gd name="connsiteY58" fmla="*/ 903643 h 905632"/>
              <a:gd name="connsiteX59" fmla="*/ 657321 w 2270560"/>
              <a:gd name="connsiteY59" fmla="*/ 882127 h 905632"/>
              <a:gd name="connsiteX60" fmla="*/ 646563 w 2270560"/>
              <a:gd name="connsiteY60" fmla="*/ 849854 h 905632"/>
              <a:gd name="connsiteX61" fmla="*/ 625048 w 2270560"/>
              <a:gd name="connsiteY61" fmla="*/ 806824 h 905632"/>
              <a:gd name="connsiteX62" fmla="*/ 571260 w 2270560"/>
              <a:gd name="connsiteY62" fmla="*/ 763793 h 905632"/>
              <a:gd name="connsiteX63" fmla="*/ 549744 w 2270560"/>
              <a:gd name="connsiteY63" fmla="*/ 742278 h 905632"/>
              <a:gd name="connsiteX64" fmla="*/ 538987 w 2270560"/>
              <a:gd name="connsiteY64" fmla="*/ 710005 h 905632"/>
              <a:gd name="connsiteX65" fmla="*/ 517471 w 2270560"/>
              <a:gd name="connsiteY65" fmla="*/ 570155 h 905632"/>
              <a:gd name="connsiteX66" fmla="*/ 399137 w 2270560"/>
              <a:gd name="connsiteY66" fmla="*/ 548640 h 905632"/>
              <a:gd name="connsiteX67" fmla="*/ 356107 w 2270560"/>
              <a:gd name="connsiteY67" fmla="*/ 537883 h 905632"/>
              <a:gd name="connsiteX68" fmla="*/ 334591 w 2270560"/>
              <a:gd name="connsiteY68" fmla="*/ 591671 h 905632"/>
              <a:gd name="connsiteX69" fmla="*/ 313076 w 2270560"/>
              <a:gd name="connsiteY69" fmla="*/ 634701 h 905632"/>
              <a:gd name="connsiteX70" fmla="*/ 291561 w 2270560"/>
              <a:gd name="connsiteY70" fmla="*/ 602428 h 905632"/>
              <a:gd name="connsiteX71" fmla="*/ 248530 w 2270560"/>
              <a:gd name="connsiteY71" fmla="*/ 580913 h 905632"/>
              <a:gd name="connsiteX72" fmla="*/ 205500 w 2270560"/>
              <a:gd name="connsiteY72" fmla="*/ 548640 h 905632"/>
              <a:gd name="connsiteX73" fmla="*/ 162469 w 2270560"/>
              <a:gd name="connsiteY73" fmla="*/ 559398 h 905632"/>
              <a:gd name="connsiteX74" fmla="*/ 130196 w 2270560"/>
              <a:gd name="connsiteY74" fmla="*/ 570155 h 905632"/>
              <a:gd name="connsiteX75" fmla="*/ 54893 w 2270560"/>
              <a:gd name="connsiteY75" fmla="*/ 548640 h 905632"/>
              <a:gd name="connsiteX76" fmla="*/ 44135 w 2270560"/>
              <a:gd name="connsiteY76" fmla="*/ 376518 h 905632"/>
              <a:gd name="connsiteX77" fmla="*/ 65650 w 2270560"/>
              <a:gd name="connsiteY77" fmla="*/ 311972 h 905632"/>
              <a:gd name="connsiteX78" fmla="*/ 76408 w 2270560"/>
              <a:gd name="connsiteY78" fmla="*/ 279699 h 905632"/>
              <a:gd name="connsiteX79" fmla="*/ 54893 w 2270560"/>
              <a:gd name="connsiteY79" fmla="*/ 225911 h 905632"/>
              <a:gd name="connsiteX80" fmla="*/ 65650 w 2270560"/>
              <a:gd name="connsiteY80" fmla="*/ 182880 h 905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2270560" h="905632">
                <a:moveTo>
                  <a:pt x="65650" y="182880"/>
                </a:moveTo>
                <a:cubicBezTo>
                  <a:pt x="103302" y="159572"/>
                  <a:pt x="205566" y="108959"/>
                  <a:pt x="280803" y="86061"/>
                </a:cubicBezTo>
                <a:cubicBezTo>
                  <a:pt x="293172" y="82297"/>
                  <a:pt x="300277" y="105749"/>
                  <a:pt x="313076" y="107577"/>
                </a:cubicBezTo>
                <a:cubicBezTo>
                  <a:pt x="377072" y="116719"/>
                  <a:pt x="442168" y="114748"/>
                  <a:pt x="506714" y="118334"/>
                </a:cubicBezTo>
                <a:cubicBezTo>
                  <a:pt x="513886" y="125506"/>
                  <a:pt x="518086" y="139850"/>
                  <a:pt x="528229" y="139850"/>
                </a:cubicBezTo>
                <a:cubicBezTo>
                  <a:pt x="594236" y="139850"/>
                  <a:pt x="592573" y="120400"/>
                  <a:pt x="635805" y="96819"/>
                </a:cubicBezTo>
                <a:cubicBezTo>
                  <a:pt x="663962" y="81461"/>
                  <a:pt x="721867" y="53788"/>
                  <a:pt x="721867" y="53788"/>
                </a:cubicBezTo>
                <a:cubicBezTo>
                  <a:pt x="850959" y="57374"/>
                  <a:pt x="980170" y="57932"/>
                  <a:pt x="1109142" y="64546"/>
                </a:cubicBezTo>
                <a:cubicBezTo>
                  <a:pt x="1162277" y="67271"/>
                  <a:pt x="1123344" y="93376"/>
                  <a:pt x="1162930" y="53788"/>
                </a:cubicBezTo>
                <a:cubicBezTo>
                  <a:pt x="1170102" y="64546"/>
                  <a:pt x="1178663" y="74497"/>
                  <a:pt x="1184445" y="86061"/>
                </a:cubicBezTo>
                <a:cubicBezTo>
                  <a:pt x="1189516" y="96203"/>
                  <a:pt x="1187185" y="110316"/>
                  <a:pt x="1195203" y="118334"/>
                </a:cubicBezTo>
                <a:cubicBezTo>
                  <a:pt x="1203221" y="126352"/>
                  <a:pt x="1216475" y="126342"/>
                  <a:pt x="1227476" y="129092"/>
                </a:cubicBezTo>
                <a:cubicBezTo>
                  <a:pt x="1245214" y="133527"/>
                  <a:pt x="1263335" y="136264"/>
                  <a:pt x="1281264" y="139850"/>
                </a:cubicBezTo>
                <a:cubicBezTo>
                  <a:pt x="1331466" y="132678"/>
                  <a:pt x="1382507" y="129949"/>
                  <a:pt x="1431871" y="118334"/>
                </a:cubicBezTo>
                <a:cubicBezTo>
                  <a:pt x="1444456" y="115373"/>
                  <a:pt x="1452580" y="102601"/>
                  <a:pt x="1464144" y="96819"/>
                </a:cubicBezTo>
                <a:cubicBezTo>
                  <a:pt x="1474286" y="91748"/>
                  <a:pt x="1485659" y="89647"/>
                  <a:pt x="1496417" y="86061"/>
                </a:cubicBezTo>
                <a:cubicBezTo>
                  <a:pt x="1507175" y="89647"/>
                  <a:pt x="1517420" y="98071"/>
                  <a:pt x="1528690" y="96819"/>
                </a:cubicBezTo>
                <a:cubicBezTo>
                  <a:pt x="1551230" y="94315"/>
                  <a:pt x="1593236" y="75304"/>
                  <a:pt x="1593236" y="75304"/>
                </a:cubicBezTo>
                <a:cubicBezTo>
                  <a:pt x="1603994" y="68132"/>
                  <a:pt x="1613945" y="59570"/>
                  <a:pt x="1625509" y="53788"/>
                </a:cubicBezTo>
                <a:cubicBezTo>
                  <a:pt x="1635651" y="48717"/>
                  <a:pt x="1648058" y="48865"/>
                  <a:pt x="1657782" y="43031"/>
                </a:cubicBezTo>
                <a:cubicBezTo>
                  <a:pt x="1666479" y="37813"/>
                  <a:pt x="1669765" y="24981"/>
                  <a:pt x="1679297" y="21515"/>
                </a:cubicBezTo>
                <a:cubicBezTo>
                  <a:pt x="1710367" y="10217"/>
                  <a:pt x="1743843" y="7172"/>
                  <a:pt x="1776116" y="0"/>
                </a:cubicBezTo>
                <a:lnTo>
                  <a:pt x="1862177" y="21515"/>
                </a:lnTo>
                <a:cubicBezTo>
                  <a:pt x="1873178" y="24265"/>
                  <a:pt x="1864917" y="45770"/>
                  <a:pt x="1872935" y="53788"/>
                </a:cubicBezTo>
                <a:cubicBezTo>
                  <a:pt x="1880953" y="61806"/>
                  <a:pt x="1894450" y="60960"/>
                  <a:pt x="1905208" y="64546"/>
                </a:cubicBezTo>
                <a:cubicBezTo>
                  <a:pt x="1919551" y="57374"/>
                  <a:pt x="1932202" y="43031"/>
                  <a:pt x="1948238" y="43031"/>
                </a:cubicBezTo>
                <a:cubicBezTo>
                  <a:pt x="1998375" y="43031"/>
                  <a:pt x="2064767" y="78884"/>
                  <a:pt x="2109603" y="96819"/>
                </a:cubicBezTo>
                <a:cubicBezTo>
                  <a:pt x="2142685" y="110052"/>
                  <a:pt x="2157422" y="110686"/>
                  <a:pt x="2195664" y="118334"/>
                </a:cubicBezTo>
                <a:cubicBezTo>
                  <a:pt x="2202751" y="139593"/>
                  <a:pt x="2208980" y="167714"/>
                  <a:pt x="2227937" y="182880"/>
                </a:cubicBezTo>
                <a:cubicBezTo>
                  <a:pt x="2236792" y="189964"/>
                  <a:pt x="2249452" y="190052"/>
                  <a:pt x="2260210" y="193638"/>
                </a:cubicBezTo>
                <a:cubicBezTo>
                  <a:pt x="2235564" y="341521"/>
                  <a:pt x="2270560" y="208662"/>
                  <a:pt x="2227937" y="279699"/>
                </a:cubicBezTo>
                <a:cubicBezTo>
                  <a:pt x="2222103" y="289423"/>
                  <a:pt x="2220438" y="301111"/>
                  <a:pt x="2217180" y="311972"/>
                </a:cubicBezTo>
                <a:cubicBezTo>
                  <a:pt x="2209679" y="336977"/>
                  <a:pt x="2206267" y="363420"/>
                  <a:pt x="2195664" y="387275"/>
                </a:cubicBezTo>
                <a:cubicBezTo>
                  <a:pt x="2191545" y="396543"/>
                  <a:pt x="2183221" y="404255"/>
                  <a:pt x="2174149" y="408791"/>
                </a:cubicBezTo>
                <a:cubicBezTo>
                  <a:pt x="2160925" y="415403"/>
                  <a:pt x="2145462" y="415962"/>
                  <a:pt x="2131118" y="419548"/>
                </a:cubicBezTo>
                <a:cubicBezTo>
                  <a:pt x="2081013" y="469655"/>
                  <a:pt x="2133579" y="404787"/>
                  <a:pt x="2120361" y="484094"/>
                </a:cubicBezTo>
                <a:cubicBezTo>
                  <a:pt x="2118693" y="494099"/>
                  <a:pt x="2105181" y="497690"/>
                  <a:pt x="2098845" y="505610"/>
                </a:cubicBezTo>
                <a:cubicBezTo>
                  <a:pt x="2090768" y="515706"/>
                  <a:pt x="2084502" y="527125"/>
                  <a:pt x="2077330" y="537883"/>
                </a:cubicBezTo>
                <a:cubicBezTo>
                  <a:pt x="2082857" y="598680"/>
                  <a:pt x="2077355" y="638348"/>
                  <a:pt x="2098845" y="688490"/>
                </a:cubicBezTo>
                <a:cubicBezTo>
                  <a:pt x="2105162" y="703230"/>
                  <a:pt x="2107312" y="722199"/>
                  <a:pt x="2120361" y="731520"/>
                </a:cubicBezTo>
                <a:cubicBezTo>
                  <a:pt x="2135240" y="742148"/>
                  <a:pt x="2156220" y="738692"/>
                  <a:pt x="2174149" y="742278"/>
                </a:cubicBezTo>
                <a:cubicBezTo>
                  <a:pt x="2064994" y="796854"/>
                  <a:pt x="2207317" y="732628"/>
                  <a:pt x="1969754" y="774551"/>
                </a:cubicBezTo>
                <a:cubicBezTo>
                  <a:pt x="1959766" y="776314"/>
                  <a:pt x="1957310" y="791530"/>
                  <a:pt x="1948238" y="796066"/>
                </a:cubicBezTo>
                <a:cubicBezTo>
                  <a:pt x="1935014" y="802678"/>
                  <a:pt x="1919863" y="804870"/>
                  <a:pt x="1905208" y="806824"/>
                </a:cubicBezTo>
                <a:cubicBezTo>
                  <a:pt x="1865948" y="812059"/>
                  <a:pt x="1826319" y="813995"/>
                  <a:pt x="1786874" y="817581"/>
                </a:cubicBezTo>
                <a:cubicBezTo>
                  <a:pt x="1779702" y="810409"/>
                  <a:pt x="1775501" y="796066"/>
                  <a:pt x="1765358" y="796066"/>
                </a:cubicBezTo>
                <a:cubicBezTo>
                  <a:pt x="1749322" y="796066"/>
                  <a:pt x="1737954" y="813975"/>
                  <a:pt x="1722328" y="817581"/>
                </a:cubicBezTo>
                <a:cubicBezTo>
                  <a:pt x="1690688" y="824883"/>
                  <a:pt x="1657782" y="824753"/>
                  <a:pt x="1625509" y="828339"/>
                </a:cubicBezTo>
                <a:cubicBezTo>
                  <a:pt x="1611165" y="831925"/>
                  <a:pt x="1596694" y="835035"/>
                  <a:pt x="1582478" y="839097"/>
                </a:cubicBezTo>
                <a:cubicBezTo>
                  <a:pt x="1571575" y="842212"/>
                  <a:pt x="1561431" y="851458"/>
                  <a:pt x="1550205" y="849854"/>
                </a:cubicBezTo>
                <a:cubicBezTo>
                  <a:pt x="1534330" y="847586"/>
                  <a:pt x="1521518" y="835511"/>
                  <a:pt x="1507175" y="828339"/>
                </a:cubicBezTo>
                <a:cubicBezTo>
                  <a:pt x="1478488" y="831925"/>
                  <a:pt x="1450024" y="839097"/>
                  <a:pt x="1421114" y="839097"/>
                </a:cubicBezTo>
                <a:cubicBezTo>
                  <a:pt x="1371668" y="839097"/>
                  <a:pt x="1353280" y="830829"/>
                  <a:pt x="1313537" y="817581"/>
                </a:cubicBezTo>
                <a:cubicBezTo>
                  <a:pt x="1295608" y="824753"/>
                  <a:pt x="1277830" y="832317"/>
                  <a:pt x="1259749" y="839097"/>
                </a:cubicBezTo>
                <a:cubicBezTo>
                  <a:pt x="1164936" y="874652"/>
                  <a:pt x="1177237" y="845069"/>
                  <a:pt x="1001565" y="828339"/>
                </a:cubicBezTo>
                <a:cubicBezTo>
                  <a:pt x="954949" y="831925"/>
                  <a:pt x="908184" y="833934"/>
                  <a:pt x="861716" y="839097"/>
                </a:cubicBezTo>
                <a:cubicBezTo>
                  <a:pt x="829263" y="842703"/>
                  <a:pt x="796691" y="853546"/>
                  <a:pt x="764897" y="860612"/>
                </a:cubicBezTo>
                <a:cubicBezTo>
                  <a:pt x="747048" y="864579"/>
                  <a:pt x="729038" y="867784"/>
                  <a:pt x="711109" y="871370"/>
                </a:cubicBezTo>
                <a:cubicBezTo>
                  <a:pt x="700351" y="882128"/>
                  <a:pt x="693754" y="900660"/>
                  <a:pt x="678836" y="903643"/>
                </a:cubicBezTo>
                <a:cubicBezTo>
                  <a:pt x="668890" y="905632"/>
                  <a:pt x="662539" y="890824"/>
                  <a:pt x="657321" y="882127"/>
                </a:cubicBezTo>
                <a:cubicBezTo>
                  <a:pt x="651487" y="872403"/>
                  <a:pt x="651030" y="860277"/>
                  <a:pt x="646563" y="849854"/>
                </a:cubicBezTo>
                <a:cubicBezTo>
                  <a:pt x="640246" y="835114"/>
                  <a:pt x="633943" y="820167"/>
                  <a:pt x="625048" y="806824"/>
                </a:cubicBezTo>
                <a:cubicBezTo>
                  <a:pt x="610204" y="784558"/>
                  <a:pt x="591815" y="780236"/>
                  <a:pt x="571260" y="763793"/>
                </a:cubicBezTo>
                <a:cubicBezTo>
                  <a:pt x="563340" y="757457"/>
                  <a:pt x="556916" y="749450"/>
                  <a:pt x="549744" y="742278"/>
                </a:cubicBezTo>
                <a:cubicBezTo>
                  <a:pt x="546158" y="731520"/>
                  <a:pt x="541077" y="721150"/>
                  <a:pt x="538987" y="710005"/>
                </a:cubicBezTo>
                <a:cubicBezTo>
                  <a:pt x="530295" y="663648"/>
                  <a:pt x="548361" y="605797"/>
                  <a:pt x="517471" y="570155"/>
                </a:cubicBezTo>
                <a:cubicBezTo>
                  <a:pt x="491214" y="539858"/>
                  <a:pt x="438450" y="556502"/>
                  <a:pt x="399137" y="548640"/>
                </a:cubicBezTo>
                <a:cubicBezTo>
                  <a:pt x="384639" y="545741"/>
                  <a:pt x="370450" y="541469"/>
                  <a:pt x="356107" y="537883"/>
                </a:cubicBezTo>
                <a:cubicBezTo>
                  <a:pt x="348935" y="555812"/>
                  <a:pt x="342434" y="574025"/>
                  <a:pt x="334591" y="591671"/>
                </a:cubicBezTo>
                <a:cubicBezTo>
                  <a:pt x="328078" y="606325"/>
                  <a:pt x="328634" y="630812"/>
                  <a:pt x="313076" y="634701"/>
                </a:cubicBezTo>
                <a:cubicBezTo>
                  <a:pt x="300533" y="637837"/>
                  <a:pt x="301493" y="610705"/>
                  <a:pt x="291561" y="602428"/>
                </a:cubicBezTo>
                <a:cubicBezTo>
                  <a:pt x="279241" y="592162"/>
                  <a:pt x="262129" y="589412"/>
                  <a:pt x="248530" y="580913"/>
                </a:cubicBezTo>
                <a:cubicBezTo>
                  <a:pt x="233326" y="571411"/>
                  <a:pt x="219843" y="559398"/>
                  <a:pt x="205500" y="548640"/>
                </a:cubicBezTo>
                <a:cubicBezTo>
                  <a:pt x="191156" y="552226"/>
                  <a:pt x="176685" y="555336"/>
                  <a:pt x="162469" y="559398"/>
                </a:cubicBezTo>
                <a:cubicBezTo>
                  <a:pt x="151566" y="562513"/>
                  <a:pt x="141479" y="571283"/>
                  <a:pt x="130196" y="570155"/>
                </a:cubicBezTo>
                <a:cubicBezTo>
                  <a:pt x="104220" y="567557"/>
                  <a:pt x="79994" y="555812"/>
                  <a:pt x="54893" y="548640"/>
                </a:cubicBezTo>
                <a:cubicBezTo>
                  <a:pt x="0" y="493750"/>
                  <a:pt x="21673" y="526261"/>
                  <a:pt x="44135" y="376518"/>
                </a:cubicBezTo>
                <a:cubicBezTo>
                  <a:pt x="47499" y="354090"/>
                  <a:pt x="58478" y="333487"/>
                  <a:pt x="65650" y="311972"/>
                </a:cubicBezTo>
                <a:lnTo>
                  <a:pt x="76408" y="279699"/>
                </a:lnTo>
                <a:cubicBezTo>
                  <a:pt x="69236" y="261770"/>
                  <a:pt x="63529" y="243183"/>
                  <a:pt x="54893" y="225911"/>
                </a:cubicBezTo>
                <a:cubicBezTo>
                  <a:pt x="49111" y="214347"/>
                  <a:pt x="27998" y="206188"/>
                  <a:pt x="65650" y="182880"/>
                </a:cubicBezTo>
                <a:close/>
              </a:path>
            </a:pathLst>
          </a:cu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Arial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Arial" charset="0"/>
              </a:rPr>
              <a:t>Leadership &amp; Culture</a:t>
            </a:r>
          </a:p>
        </p:txBody>
      </p:sp>
      <p:sp>
        <p:nvSpPr>
          <p:cNvPr id="2496514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285728"/>
            <a:ext cx="5903913" cy="436563"/>
          </a:xfrm>
        </p:spPr>
        <p:txBody>
          <a:bodyPr/>
          <a:lstStyle/>
          <a:p>
            <a:r>
              <a:rPr lang="en-GB" smtClean="0"/>
              <a:t>Customer Experience Leaky Pipe</a:t>
            </a:r>
            <a:endParaRPr lang="en-GB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25466" y="1340768"/>
            <a:ext cx="7797800" cy="2160587"/>
            <a:chOff x="336" y="1008"/>
            <a:chExt cx="4912" cy="1361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4388" y="1340"/>
              <a:ext cx="860" cy="717"/>
              <a:chOff x="4746" y="1444"/>
              <a:chExt cx="860" cy="717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4746" y="1444"/>
                <a:ext cx="860" cy="717"/>
                <a:chOff x="4746" y="1444"/>
                <a:chExt cx="860" cy="717"/>
              </a:xfrm>
            </p:grpSpPr>
            <p:sp>
              <p:nvSpPr>
                <p:cNvPr id="2496518" name="Freeform 6"/>
                <p:cNvSpPr>
                  <a:spLocks/>
                </p:cNvSpPr>
                <p:nvPr/>
              </p:nvSpPr>
              <p:spPr bwMode="auto">
                <a:xfrm>
                  <a:off x="4746" y="1444"/>
                  <a:ext cx="829" cy="240"/>
                </a:xfrm>
                <a:custGeom>
                  <a:avLst/>
                  <a:gdLst/>
                  <a:ahLst/>
                  <a:cxnLst>
                    <a:cxn ang="0">
                      <a:pos x="0" y="191"/>
                    </a:cxn>
                    <a:cxn ang="0">
                      <a:pos x="487" y="191"/>
                    </a:cxn>
                    <a:cxn ang="0">
                      <a:pos x="681" y="0"/>
                    </a:cxn>
                    <a:cxn ang="0">
                      <a:pos x="828" y="0"/>
                    </a:cxn>
                    <a:cxn ang="0">
                      <a:pos x="828" y="47"/>
                    </a:cxn>
                    <a:cxn ang="0">
                      <a:pos x="681" y="47"/>
                    </a:cxn>
                    <a:cxn ang="0">
                      <a:pos x="487" y="239"/>
                    </a:cxn>
                    <a:cxn ang="0">
                      <a:pos x="48" y="239"/>
                    </a:cxn>
                    <a:cxn ang="0">
                      <a:pos x="0" y="191"/>
                    </a:cxn>
                  </a:cxnLst>
                  <a:rect l="0" t="0" r="r" b="b"/>
                  <a:pathLst>
                    <a:path w="829" h="240">
                      <a:moveTo>
                        <a:pt x="0" y="191"/>
                      </a:moveTo>
                      <a:lnTo>
                        <a:pt x="487" y="191"/>
                      </a:lnTo>
                      <a:lnTo>
                        <a:pt x="681" y="0"/>
                      </a:lnTo>
                      <a:lnTo>
                        <a:pt x="828" y="0"/>
                      </a:lnTo>
                      <a:lnTo>
                        <a:pt x="828" y="47"/>
                      </a:lnTo>
                      <a:lnTo>
                        <a:pt x="681" y="47"/>
                      </a:lnTo>
                      <a:lnTo>
                        <a:pt x="487" y="239"/>
                      </a:lnTo>
                      <a:lnTo>
                        <a:pt x="48" y="239"/>
                      </a:lnTo>
                      <a:lnTo>
                        <a:pt x="0" y="191"/>
                      </a:lnTo>
                    </a:path>
                  </a:pathLst>
                </a:custGeom>
                <a:solidFill>
                  <a:srgbClr val="B2B2B2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96519" name="Freeform 7"/>
                <p:cNvSpPr>
                  <a:spLocks/>
                </p:cNvSpPr>
                <p:nvPr/>
              </p:nvSpPr>
              <p:spPr bwMode="auto">
                <a:xfrm>
                  <a:off x="4795" y="1492"/>
                  <a:ext cx="780" cy="240"/>
                </a:xfrm>
                <a:custGeom>
                  <a:avLst/>
                  <a:gdLst/>
                  <a:ahLst/>
                  <a:cxnLst>
                    <a:cxn ang="0">
                      <a:pos x="779" y="0"/>
                    </a:cxn>
                    <a:cxn ang="0">
                      <a:pos x="632" y="0"/>
                    </a:cxn>
                    <a:cxn ang="0">
                      <a:pos x="438" y="191"/>
                    </a:cxn>
                    <a:cxn ang="0">
                      <a:pos x="0" y="191"/>
                    </a:cxn>
                    <a:cxn ang="0">
                      <a:pos x="48" y="239"/>
                    </a:cxn>
                    <a:cxn ang="0">
                      <a:pos x="438" y="239"/>
                    </a:cxn>
                    <a:cxn ang="0">
                      <a:pos x="632" y="95"/>
                    </a:cxn>
                    <a:cxn ang="0">
                      <a:pos x="779" y="95"/>
                    </a:cxn>
                    <a:cxn ang="0">
                      <a:pos x="779" y="0"/>
                    </a:cxn>
                  </a:cxnLst>
                  <a:rect l="0" t="0" r="r" b="b"/>
                  <a:pathLst>
                    <a:path w="780" h="240">
                      <a:moveTo>
                        <a:pt x="779" y="0"/>
                      </a:moveTo>
                      <a:lnTo>
                        <a:pt x="632" y="0"/>
                      </a:lnTo>
                      <a:lnTo>
                        <a:pt x="438" y="191"/>
                      </a:lnTo>
                      <a:lnTo>
                        <a:pt x="0" y="191"/>
                      </a:lnTo>
                      <a:lnTo>
                        <a:pt x="48" y="239"/>
                      </a:lnTo>
                      <a:lnTo>
                        <a:pt x="438" y="239"/>
                      </a:lnTo>
                      <a:lnTo>
                        <a:pt x="632" y="95"/>
                      </a:lnTo>
                      <a:lnTo>
                        <a:pt x="779" y="95"/>
                      </a:lnTo>
                      <a:lnTo>
                        <a:pt x="779" y="0"/>
                      </a:lnTo>
                    </a:path>
                  </a:pathLst>
                </a:custGeom>
                <a:solidFill>
                  <a:srgbClr val="DADADA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96520" name="Freeform 8"/>
                <p:cNvSpPr>
                  <a:spLocks/>
                </p:cNvSpPr>
                <p:nvPr/>
              </p:nvSpPr>
              <p:spPr bwMode="auto">
                <a:xfrm>
                  <a:off x="4843" y="1587"/>
                  <a:ext cx="732" cy="193"/>
                </a:xfrm>
                <a:custGeom>
                  <a:avLst/>
                  <a:gdLst/>
                  <a:ahLst/>
                  <a:cxnLst>
                    <a:cxn ang="0">
                      <a:pos x="731" y="0"/>
                    </a:cxn>
                    <a:cxn ang="0">
                      <a:pos x="584" y="0"/>
                    </a:cxn>
                    <a:cxn ang="0">
                      <a:pos x="389" y="144"/>
                    </a:cxn>
                    <a:cxn ang="0">
                      <a:pos x="0" y="144"/>
                    </a:cxn>
                    <a:cxn ang="0">
                      <a:pos x="48" y="192"/>
                    </a:cxn>
                    <a:cxn ang="0">
                      <a:pos x="389" y="192"/>
                    </a:cxn>
                    <a:cxn ang="0">
                      <a:pos x="584" y="144"/>
                    </a:cxn>
                    <a:cxn ang="0">
                      <a:pos x="731" y="144"/>
                    </a:cxn>
                    <a:cxn ang="0">
                      <a:pos x="731" y="0"/>
                    </a:cxn>
                  </a:cxnLst>
                  <a:rect l="0" t="0" r="r" b="b"/>
                  <a:pathLst>
                    <a:path w="732" h="193">
                      <a:moveTo>
                        <a:pt x="731" y="0"/>
                      </a:moveTo>
                      <a:lnTo>
                        <a:pt x="584" y="0"/>
                      </a:lnTo>
                      <a:lnTo>
                        <a:pt x="389" y="144"/>
                      </a:lnTo>
                      <a:lnTo>
                        <a:pt x="0" y="144"/>
                      </a:lnTo>
                      <a:lnTo>
                        <a:pt x="48" y="192"/>
                      </a:lnTo>
                      <a:lnTo>
                        <a:pt x="389" y="192"/>
                      </a:lnTo>
                      <a:lnTo>
                        <a:pt x="584" y="144"/>
                      </a:lnTo>
                      <a:lnTo>
                        <a:pt x="731" y="144"/>
                      </a:lnTo>
                      <a:lnTo>
                        <a:pt x="731" y="0"/>
                      </a:lnTo>
                    </a:path>
                  </a:pathLst>
                </a:custGeom>
                <a:solidFill>
                  <a:srgbClr val="B2B2B2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96521" name="Freeform 9"/>
                <p:cNvSpPr>
                  <a:spLocks/>
                </p:cNvSpPr>
                <p:nvPr/>
              </p:nvSpPr>
              <p:spPr bwMode="auto">
                <a:xfrm>
                  <a:off x="4892" y="1731"/>
                  <a:ext cx="683" cy="143"/>
                </a:xfrm>
                <a:custGeom>
                  <a:avLst/>
                  <a:gdLst/>
                  <a:ahLst/>
                  <a:cxnLst>
                    <a:cxn ang="0">
                      <a:pos x="682" y="0"/>
                    </a:cxn>
                    <a:cxn ang="0">
                      <a:pos x="535" y="0"/>
                    </a:cxn>
                    <a:cxn ang="0">
                      <a:pos x="341" y="47"/>
                    </a:cxn>
                    <a:cxn ang="0">
                      <a:pos x="0" y="47"/>
                    </a:cxn>
                    <a:cxn ang="0">
                      <a:pos x="48" y="94"/>
                    </a:cxn>
                    <a:cxn ang="0">
                      <a:pos x="341" y="94"/>
                    </a:cxn>
                    <a:cxn ang="0">
                      <a:pos x="535" y="142"/>
                    </a:cxn>
                    <a:cxn ang="0">
                      <a:pos x="682" y="142"/>
                    </a:cxn>
                    <a:cxn ang="0">
                      <a:pos x="682" y="0"/>
                    </a:cxn>
                  </a:cxnLst>
                  <a:rect l="0" t="0" r="r" b="b"/>
                  <a:pathLst>
                    <a:path w="683" h="143">
                      <a:moveTo>
                        <a:pt x="682" y="0"/>
                      </a:moveTo>
                      <a:lnTo>
                        <a:pt x="535" y="0"/>
                      </a:lnTo>
                      <a:lnTo>
                        <a:pt x="341" y="47"/>
                      </a:lnTo>
                      <a:lnTo>
                        <a:pt x="0" y="47"/>
                      </a:lnTo>
                      <a:lnTo>
                        <a:pt x="48" y="94"/>
                      </a:lnTo>
                      <a:lnTo>
                        <a:pt x="341" y="94"/>
                      </a:lnTo>
                      <a:lnTo>
                        <a:pt x="535" y="142"/>
                      </a:lnTo>
                      <a:lnTo>
                        <a:pt x="682" y="142"/>
                      </a:lnTo>
                      <a:lnTo>
                        <a:pt x="682" y="0"/>
                      </a:lnTo>
                    </a:path>
                  </a:pathLst>
                </a:custGeom>
                <a:solidFill>
                  <a:srgbClr val="919191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96522" name="Freeform 10"/>
                <p:cNvSpPr>
                  <a:spLocks/>
                </p:cNvSpPr>
                <p:nvPr/>
              </p:nvSpPr>
              <p:spPr bwMode="auto">
                <a:xfrm>
                  <a:off x="4941" y="1825"/>
                  <a:ext cx="634" cy="193"/>
                </a:xfrm>
                <a:custGeom>
                  <a:avLst/>
                  <a:gdLst/>
                  <a:ahLst/>
                  <a:cxnLst>
                    <a:cxn ang="0">
                      <a:pos x="633" y="192"/>
                    </a:cxn>
                    <a:cxn ang="0">
                      <a:pos x="486" y="192"/>
                    </a:cxn>
                    <a:cxn ang="0">
                      <a:pos x="292" y="48"/>
                    </a:cxn>
                    <a:cxn ang="0">
                      <a:pos x="48" y="48"/>
                    </a:cxn>
                    <a:cxn ang="0">
                      <a:pos x="0" y="0"/>
                    </a:cxn>
                    <a:cxn ang="0">
                      <a:pos x="292" y="0"/>
                    </a:cxn>
                    <a:cxn ang="0">
                      <a:pos x="486" y="48"/>
                    </a:cxn>
                    <a:cxn ang="0">
                      <a:pos x="633" y="48"/>
                    </a:cxn>
                    <a:cxn ang="0">
                      <a:pos x="633" y="192"/>
                    </a:cxn>
                  </a:cxnLst>
                  <a:rect l="0" t="0" r="r" b="b"/>
                  <a:pathLst>
                    <a:path w="634" h="193">
                      <a:moveTo>
                        <a:pt x="633" y="192"/>
                      </a:moveTo>
                      <a:lnTo>
                        <a:pt x="486" y="192"/>
                      </a:lnTo>
                      <a:lnTo>
                        <a:pt x="292" y="48"/>
                      </a:lnTo>
                      <a:lnTo>
                        <a:pt x="48" y="48"/>
                      </a:lnTo>
                      <a:lnTo>
                        <a:pt x="0" y="0"/>
                      </a:lnTo>
                      <a:lnTo>
                        <a:pt x="292" y="0"/>
                      </a:lnTo>
                      <a:lnTo>
                        <a:pt x="486" y="48"/>
                      </a:lnTo>
                      <a:lnTo>
                        <a:pt x="633" y="48"/>
                      </a:lnTo>
                      <a:lnTo>
                        <a:pt x="633" y="192"/>
                      </a:lnTo>
                    </a:path>
                  </a:pathLst>
                </a:custGeom>
                <a:solidFill>
                  <a:srgbClr val="676767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96523" name="Freeform 11"/>
                <p:cNvSpPr>
                  <a:spLocks/>
                </p:cNvSpPr>
                <p:nvPr/>
              </p:nvSpPr>
              <p:spPr bwMode="auto">
                <a:xfrm>
                  <a:off x="4990" y="1873"/>
                  <a:ext cx="585" cy="240"/>
                </a:xfrm>
                <a:custGeom>
                  <a:avLst/>
                  <a:gdLst/>
                  <a:ahLst/>
                  <a:cxnLst>
                    <a:cxn ang="0">
                      <a:pos x="584" y="239"/>
                    </a:cxn>
                    <a:cxn ang="0">
                      <a:pos x="438" y="239"/>
                    </a:cxn>
                    <a:cxn ang="0">
                      <a:pos x="243" y="47"/>
                    </a:cxn>
                    <a:cxn ang="0">
                      <a:pos x="48" y="47"/>
                    </a:cxn>
                    <a:cxn ang="0">
                      <a:pos x="0" y="0"/>
                    </a:cxn>
                    <a:cxn ang="0">
                      <a:pos x="243" y="0"/>
                    </a:cxn>
                    <a:cxn ang="0">
                      <a:pos x="438" y="143"/>
                    </a:cxn>
                    <a:cxn ang="0">
                      <a:pos x="584" y="143"/>
                    </a:cxn>
                    <a:cxn ang="0">
                      <a:pos x="584" y="239"/>
                    </a:cxn>
                  </a:cxnLst>
                  <a:rect l="0" t="0" r="r" b="b"/>
                  <a:pathLst>
                    <a:path w="585" h="240">
                      <a:moveTo>
                        <a:pt x="584" y="239"/>
                      </a:moveTo>
                      <a:lnTo>
                        <a:pt x="438" y="239"/>
                      </a:lnTo>
                      <a:lnTo>
                        <a:pt x="243" y="47"/>
                      </a:lnTo>
                      <a:lnTo>
                        <a:pt x="48" y="47"/>
                      </a:lnTo>
                      <a:lnTo>
                        <a:pt x="0" y="0"/>
                      </a:lnTo>
                      <a:lnTo>
                        <a:pt x="243" y="0"/>
                      </a:lnTo>
                      <a:lnTo>
                        <a:pt x="438" y="143"/>
                      </a:lnTo>
                      <a:lnTo>
                        <a:pt x="584" y="143"/>
                      </a:lnTo>
                      <a:lnTo>
                        <a:pt x="584" y="239"/>
                      </a:lnTo>
                    </a:path>
                  </a:pathLst>
                </a:custGeom>
                <a:solidFill>
                  <a:srgbClr val="393939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96524" name="Freeform 12"/>
                <p:cNvSpPr>
                  <a:spLocks/>
                </p:cNvSpPr>
                <p:nvPr/>
              </p:nvSpPr>
              <p:spPr bwMode="auto">
                <a:xfrm>
                  <a:off x="5038" y="1921"/>
                  <a:ext cx="537" cy="240"/>
                </a:xfrm>
                <a:custGeom>
                  <a:avLst/>
                  <a:gdLst/>
                  <a:ahLst/>
                  <a:cxnLst>
                    <a:cxn ang="0">
                      <a:pos x="48" y="47"/>
                    </a:cxn>
                    <a:cxn ang="0">
                      <a:pos x="194" y="47"/>
                    </a:cxn>
                    <a:cxn ang="0">
                      <a:pos x="389" y="239"/>
                    </a:cxn>
                    <a:cxn ang="0">
                      <a:pos x="536" y="239"/>
                    </a:cxn>
                    <a:cxn ang="0">
                      <a:pos x="536" y="191"/>
                    </a:cxn>
                    <a:cxn ang="0">
                      <a:pos x="389" y="191"/>
                    </a:cxn>
                    <a:cxn ang="0">
                      <a:pos x="194" y="0"/>
                    </a:cxn>
                    <a:cxn ang="0">
                      <a:pos x="0" y="0"/>
                    </a:cxn>
                    <a:cxn ang="0">
                      <a:pos x="48" y="47"/>
                    </a:cxn>
                  </a:cxnLst>
                  <a:rect l="0" t="0" r="r" b="b"/>
                  <a:pathLst>
                    <a:path w="537" h="240">
                      <a:moveTo>
                        <a:pt x="48" y="47"/>
                      </a:moveTo>
                      <a:lnTo>
                        <a:pt x="194" y="47"/>
                      </a:lnTo>
                      <a:lnTo>
                        <a:pt x="389" y="239"/>
                      </a:lnTo>
                      <a:lnTo>
                        <a:pt x="536" y="239"/>
                      </a:lnTo>
                      <a:lnTo>
                        <a:pt x="536" y="191"/>
                      </a:lnTo>
                      <a:lnTo>
                        <a:pt x="389" y="191"/>
                      </a:lnTo>
                      <a:lnTo>
                        <a:pt x="194" y="0"/>
                      </a:lnTo>
                      <a:lnTo>
                        <a:pt x="0" y="0"/>
                      </a:lnTo>
                      <a:lnTo>
                        <a:pt x="48" y="47"/>
                      </a:lnTo>
                    </a:path>
                  </a:pathLst>
                </a:custGeom>
                <a:solidFill>
                  <a:srgbClr val="292929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96525" name="Freeform 13"/>
                <p:cNvSpPr>
                  <a:spLocks/>
                </p:cNvSpPr>
                <p:nvPr/>
              </p:nvSpPr>
              <p:spPr bwMode="auto">
                <a:xfrm>
                  <a:off x="4746" y="1444"/>
                  <a:ext cx="829" cy="717"/>
                </a:xfrm>
                <a:custGeom>
                  <a:avLst/>
                  <a:gdLst/>
                  <a:ahLst/>
                  <a:cxnLst>
                    <a:cxn ang="0">
                      <a:pos x="487" y="525"/>
                    </a:cxn>
                    <a:cxn ang="0">
                      <a:pos x="340" y="525"/>
                    </a:cxn>
                    <a:cxn ang="0">
                      <a:pos x="0" y="190"/>
                    </a:cxn>
                    <a:cxn ang="0">
                      <a:pos x="24" y="190"/>
                    </a:cxn>
                    <a:cxn ang="0">
                      <a:pos x="487" y="190"/>
                    </a:cxn>
                    <a:cxn ang="0">
                      <a:pos x="681" y="0"/>
                    </a:cxn>
                    <a:cxn ang="0">
                      <a:pos x="828" y="0"/>
                    </a:cxn>
                    <a:cxn ang="0">
                      <a:pos x="828" y="716"/>
                    </a:cxn>
                    <a:cxn ang="0">
                      <a:pos x="681" y="716"/>
                    </a:cxn>
                    <a:cxn ang="0">
                      <a:pos x="487" y="525"/>
                    </a:cxn>
                  </a:cxnLst>
                  <a:rect l="0" t="0" r="r" b="b"/>
                  <a:pathLst>
                    <a:path w="829" h="717">
                      <a:moveTo>
                        <a:pt x="487" y="525"/>
                      </a:moveTo>
                      <a:lnTo>
                        <a:pt x="340" y="525"/>
                      </a:lnTo>
                      <a:lnTo>
                        <a:pt x="0" y="190"/>
                      </a:lnTo>
                      <a:lnTo>
                        <a:pt x="24" y="190"/>
                      </a:lnTo>
                      <a:lnTo>
                        <a:pt x="487" y="190"/>
                      </a:lnTo>
                      <a:lnTo>
                        <a:pt x="681" y="0"/>
                      </a:lnTo>
                      <a:lnTo>
                        <a:pt x="828" y="0"/>
                      </a:lnTo>
                      <a:lnTo>
                        <a:pt x="828" y="716"/>
                      </a:lnTo>
                      <a:lnTo>
                        <a:pt x="681" y="716"/>
                      </a:lnTo>
                      <a:lnTo>
                        <a:pt x="487" y="525"/>
                      </a:lnTo>
                    </a:path>
                  </a:pathLst>
                </a:custGeom>
                <a:noFill/>
                <a:ln w="12700" cap="rnd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96526" name="Oval 14"/>
                <p:cNvSpPr>
                  <a:spLocks noChangeArrowheads="1"/>
                </p:cNvSpPr>
                <p:nvPr/>
              </p:nvSpPr>
              <p:spPr bwMode="auto">
                <a:xfrm>
                  <a:off x="5552" y="1448"/>
                  <a:ext cx="54" cy="708"/>
                </a:xfrm>
                <a:prstGeom prst="ellipse">
                  <a:avLst/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27" name="Oval 15"/>
                <p:cNvSpPr>
                  <a:spLocks noChangeArrowheads="1"/>
                </p:cNvSpPr>
                <p:nvPr/>
              </p:nvSpPr>
              <p:spPr bwMode="auto">
                <a:xfrm>
                  <a:off x="5558" y="1520"/>
                  <a:ext cx="42" cy="56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292929"/>
                    </a:gs>
                    <a:gs pos="100000">
                      <a:srgbClr val="292929">
                        <a:gamma/>
                        <a:tint val="0"/>
                        <a:invGamma/>
                      </a:srgbClr>
                    </a:gs>
                  </a:gsLst>
                  <a:lin ang="0" scaled="1"/>
                </a:gra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28" name="Arc 16"/>
                <p:cNvSpPr>
                  <a:spLocks/>
                </p:cNvSpPr>
                <p:nvPr/>
              </p:nvSpPr>
              <p:spPr bwMode="auto">
                <a:xfrm>
                  <a:off x="5399" y="1445"/>
                  <a:ext cx="29" cy="715"/>
                </a:xfrm>
                <a:custGeom>
                  <a:avLst/>
                  <a:gdLst>
                    <a:gd name="G0" fmla="+- 21600 0 0"/>
                    <a:gd name="G1" fmla="+- 21587 0 0"/>
                    <a:gd name="G2" fmla="+- 21600 0 0"/>
                    <a:gd name="T0" fmla="*/ 19329 w 21600"/>
                    <a:gd name="T1" fmla="*/ 43067 h 43067"/>
                    <a:gd name="T2" fmla="*/ 20844 w 21600"/>
                    <a:gd name="T3" fmla="*/ 0 h 43067"/>
                    <a:gd name="T4" fmla="*/ 21600 w 21600"/>
                    <a:gd name="T5" fmla="*/ 21587 h 430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3067" fill="none" extrusionOk="0">
                      <a:moveTo>
                        <a:pt x="19328" y="43067"/>
                      </a:moveTo>
                      <a:cubicBezTo>
                        <a:pt x="8340" y="41905"/>
                        <a:pt x="0" y="32637"/>
                        <a:pt x="0" y="21587"/>
                      </a:cubicBezTo>
                      <a:cubicBezTo>
                        <a:pt x="-1" y="9951"/>
                        <a:pt x="9216" y="407"/>
                        <a:pt x="20844" y="0"/>
                      </a:cubicBezTo>
                    </a:path>
                    <a:path w="21600" h="43067" stroke="0" extrusionOk="0">
                      <a:moveTo>
                        <a:pt x="19328" y="43067"/>
                      </a:moveTo>
                      <a:cubicBezTo>
                        <a:pt x="8340" y="41905"/>
                        <a:pt x="0" y="32637"/>
                        <a:pt x="0" y="21587"/>
                      </a:cubicBezTo>
                      <a:cubicBezTo>
                        <a:pt x="-1" y="9951"/>
                        <a:pt x="9216" y="407"/>
                        <a:pt x="20844" y="0"/>
                      </a:cubicBezTo>
                      <a:lnTo>
                        <a:pt x="21600" y="21587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2496529" name="Line 17"/>
              <p:cNvSpPr>
                <a:spLocks noChangeShapeType="1"/>
              </p:cNvSpPr>
              <p:nvPr/>
            </p:nvSpPr>
            <p:spPr bwMode="auto">
              <a:xfrm>
                <a:off x="5232" y="1632"/>
                <a:ext cx="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1056" y="1475"/>
              <a:ext cx="464" cy="432"/>
              <a:chOff x="1056" y="1472"/>
              <a:chExt cx="520" cy="432"/>
            </a:xfrm>
          </p:grpSpPr>
          <p:grpSp>
            <p:nvGrpSpPr>
              <p:cNvPr id="6" name="Group 19"/>
              <p:cNvGrpSpPr>
                <a:grpSpLocks/>
              </p:cNvGrpSpPr>
              <p:nvPr/>
            </p:nvGrpSpPr>
            <p:grpSpPr bwMode="auto">
              <a:xfrm>
                <a:off x="1144" y="1520"/>
                <a:ext cx="432" cy="336"/>
                <a:chOff x="1248" y="1632"/>
                <a:chExt cx="672" cy="336"/>
              </a:xfrm>
            </p:grpSpPr>
            <p:sp>
              <p:nvSpPr>
                <p:cNvPr id="2496532" name="Rectangle 20"/>
                <p:cNvSpPr>
                  <a:spLocks noChangeArrowheads="1"/>
                </p:cNvSpPr>
                <p:nvPr/>
              </p:nvSpPr>
              <p:spPr bwMode="auto">
                <a:xfrm>
                  <a:off x="1248" y="1632"/>
                  <a:ext cx="672" cy="48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33" name="Rectangle 21"/>
                <p:cNvSpPr>
                  <a:spLocks noChangeArrowheads="1"/>
                </p:cNvSpPr>
                <p:nvPr/>
              </p:nvSpPr>
              <p:spPr bwMode="auto">
                <a:xfrm>
                  <a:off x="1248" y="1680"/>
                  <a:ext cx="672" cy="48"/>
                </a:xfrm>
                <a:prstGeom prst="rect">
                  <a:avLst/>
                </a:prstGeom>
                <a:solidFill>
                  <a:srgbClr val="DADADA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34" name="Rectangle 22"/>
                <p:cNvSpPr>
                  <a:spLocks noChangeArrowheads="1"/>
                </p:cNvSpPr>
                <p:nvPr/>
              </p:nvSpPr>
              <p:spPr bwMode="auto">
                <a:xfrm>
                  <a:off x="1248" y="1728"/>
                  <a:ext cx="672" cy="48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35" name="Rectangle 23"/>
                <p:cNvSpPr>
                  <a:spLocks noChangeArrowheads="1"/>
                </p:cNvSpPr>
                <p:nvPr/>
              </p:nvSpPr>
              <p:spPr bwMode="auto">
                <a:xfrm>
                  <a:off x="1248" y="1776"/>
                  <a:ext cx="672" cy="48"/>
                </a:xfrm>
                <a:prstGeom prst="rect">
                  <a:avLst/>
                </a:prstGeom>
                <a:solidFill>
                  <a:srgbClr val="91919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36" name="Rectangle 24"/>
                <p:cNvSpPr>
                  <a:spLocks noChangeArrowheads="1"/>
                </p:cNvSpPr>
                <p:nvPr/>
              </p:nvSpPr>
              <p:spPr bwMode="auto">
                <a:xfrm>
                  <a:off x="1248" y="1824"/>
                  <a:ext cx="672" cy="48"/>
                </a:xfrm>
                <a:prstGeom prst="rect">
                  <a:avLst/>
                </a:prstGeom>
                <a:solidFill>
                  <a:srgbClr val="67676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37" name="Rectangle 25"/>
                <p:cNvSpPr>
                  <a:spLocks noChangeArrowheads="1"/>
                </p:cNvSpPr>
                <p:nvPr/>
              </p:nvSpPr>
              <p:spPr bwMode="auto">
                <a:xfrm>
                  <a:off x="1248" y="1872"/>
                  <a:ext cx="672" cy="48"/>
                </a:xfrm>
                <a:prstGeom prst="rect">
                  <a:avLst/>
                </a:prstGeom>
                <a:solidFill>
                  <a:srgbClr val="39393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38" name="Rectangle 26"/>
                <p:cNvSpPr>
                  <a:spLocks noChangeArrowheads="1"/>
                </p:cNvSpPr>
                <p:nvPr/>
              </p:nvSpPr>
              <p:spPr bwMode="auto">
                <a:xfrm>
                  <a:off x="1248" y="1920"/>
                  <a:ext cx="672" cy="48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39" name="Rectangle 27"/>
                <p:cNvSpPr>
                  <a:spLocks noChangeArrowheads="1"/>
                </p:cNvSpPr>
                <p:nvPr/>
              </p:nvSpPr>
              <p:spPr bwMode="auto">
                <a:xfrm>
                  <a:off x="1252" y="1636"/>
                  <a:ext cx="664" cy="3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7" name="Group 28"/>
              <p:cNvGrpSpPr>
                <a:grpSpLocks/>
              </p:cNvGrpSpPr>
              <p:nvPr/>
            </p:nvGrpSpPr>
            <p:grpSpPr bwMode="auto">
              <a:xfrm>
                <a:off x="1056" y="1472"/>
                <a:ext cx="96" cy="432"/>
                <a:chOff x="1152" y="1584"/>
                <a:chExt cx="96" cy="432"/>
              </a:xfrm>
            </p:grpSpPr>
            <p:sp>
              <p:nvSpPr>
                <p:cNvPr id="2496541" name="Rectangle 29"/>
                <p:cNvSpPr>
                  <a:spLocks noChangeArrowheads="1"/>
                </p:cNvSpPr>
                <p:nvPr/>
              </p:nvSpPr>
              <p:spPr bwMode="auto">
                <a:xfrm>
                  <a:off x="1152" y="1584"/>
                  <a:ext cx="96" cy="62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42" name="Rectangle 30"/>
                <p:cNvSpPr>
                  <a:spLocks noChangeArrowheads="1"/>
                </p:cNvSpPr>
                <p:nvPr/>
              </p:nvSpPr>
              <p:spPr bwMode="auto">
                <a:xfrm>
                  <a:off x="1152" y="1646"/>
                  <a:ext cx="96" cy="61"/>
                </a:xfrm>
                <a:prstGeom prst="rect">
                  <a:avLst/>
                </a:prstGeom>
                <a:solidFill>
                  <a:srgbClr val="DADADA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43" name="Rectangle 31"/>
                <p:cNvSpPr>
                  <a:spLocks noChangeArrowheads="1"/>
                </p:cNvSpPr>
                <p:nvPr/>
              </p:nvSpPr>
              <p:spPr bwMode="auto">
                <a:xfrm>
                  <a:off x="1152" y="1707"/>
                  <a:ext cx="96" cy="62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44" name="Rectangle 32"/>
                <p:cNvSpPr>
                  <a:spLocks noChangeArrowheads="1"/>
                </p:cNvSpPr>
                <p:nvPr/>
              </p:nvSpPr>
              <p:spPr bwMode="auto">
                <a:xfrm>
                  <a:off x="1152" y="1769"/>
                  <a:ext cx="96" cy="62"/>
                </a:xfrm>
                <a:prstGeom prst="rect">
                  <a:avLst/>
                </a:prstGeom>
                <a:solidFill>
                  <a:srgbClr val="91919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45" name="Rectangle 33"/>
                <p:cNvSpPr>
                  <a:spLocks noChangeArrowheads="1"/>
                </p:cNvSpPr>
                <p:nvPr/>
              </p:nvSpPr>
              <p:spPr bwMode="auto">
                <a:xfrm>
                  <a:off x="1152" y="1831"/>
                  <a:ext cx="96" cy="62"/>
                </a:xfrm>
                <a:prstGeom prst="rect">
                  <a:avLst/>
                </a:prstGeom>
                <a:solidFill>
                  <a:srgbClr val="67676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46" name="Rectangle 34"/>
                <p:cNvSpPr>
                  <a:spLocks noChangeArrowheads="1"/>
                </p:cNvSpPr>
                <p:nvPr/>
              </p:nvSpPr>
              <p:spPr bwMode="auto">
                <a:xfrm>
                  <a:off x="1152" y="1893"/>
                  <a:ext cx="96" cy="61"/>
                </a:xfrm>
                <a:prstGeom prst="rect">
                  <a:avLst/>
                </a:prstGeom>
                <a:solidFill>
                  <a:srgbClr val="39393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47" name="Rectangle 35"/>
                <p:cNvSpPr>
                  <a:spLocks noChangeArrowheads="1"/>
                </p:cNvSpPr>
                <p:nvPr/>
              </p:nvSpPr>
              <p:spPr bwMode="auto">
                <a:xfrm>
                  <a:off x="1152" y="1954"/>
                  <a:ext cx="96" cy="62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48" name="Rectangle 36"/>
                <p:cNvSpPr>
                  <a:spLocks noChangeArrowheads="1"/>
                </p:cNvSpPr>
                <p:nvPr/>
              </p:nvSpPr>
              <p:spPr bwMode="auto">
                <a:xfrm>
                  <a:off x="1156" y="1588"/>
                  <a:ext cx="88" cy="424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8" name="Group 37"/>
            <p:cNvGrpSpPr>
              <a:grpSpLocks/>
            </p:cNvGrpSpPr>
            <p:nvPr/>
          </p:nvGrpSpPr>
          <p:grpSpPr bwMode="auto">
            <a:xfrm>
              <a:off x="528" y="1520"/>
              <a:ext cx="529" cy="337"/>
              <a:chOff x="624" y="1632"/>
              <a:chExt cx="529" cy="337"/>
            </a:xfrm>
          </p:grpSpPr>
          <p:sp>
            <p:nvSpPr>
              <p:cNvPr id="2496550" name="Freeform 38"/>
              <p:cNvSpPr>
                <a:spLocks/>
              </p:cNvSpPr>
              <p:nvPr/>
            </p:nvSpPr>
            <p:spPr bwMode="auto">
              <a:xfrm>
                <a:off x="624" y="1632"/>
                <a:ext cx="529" cy="337"/>
              </a:xfrm>
              <a:custGeom>
                <a:avLst/>
                <a:gdLst/>
                <a:ahLst/>
                <a:cxnLst>
                  <a:cxn ang="0">
                    <a:pos x="528" y="0"/>
                  </a:cxn>
                  <a:cxn ang="0">
                    <a:pos x="336" y="0"/>
                  </a:cxn>
                  <a:cxn ang="0">
                    <a:pos x="0" y="336"/>
                  </a:cxn>
                  <a:cxn ang="0">
                    <a:pos x="24" y="336"/>
                  </a:cxn>
                  <a:cxn ang="0">
                    <a:pos x="528" y="336"/>
                  </a:cxn>
                  <a:cxn ang="0">
                    <a:pos x="528" y="0"/>
                  </a:cxn>
                </a:cxnLst>
                <a:rect l="0" t="0" r="r" b="b"/>
                <a:pathLst>
                  <a:path w="529" h="337">
                    <a:moveTo>
                      <a:pt x="528" y="0"/>
                    </a:moveTo>
                    <a:lnTo>
                      <a:pt x="336" y="0"/>
                    </a:lnTo>
                    <a:lnTo>
                      <a:pt x="0" y="336"/>
                    </a:lnTo>
                    <a:lnTo>
                      <a:pt x="24" y="336"/>
                    </a:lnTo>
                    <a:lnTo>
                      <a:pt x="528" y="336"/>
                    </a:lnTo>
                    <a:lnTo>
                      <a:pt x="528" y="0"/>
                    </a:lnTo>
                  </a:path>
                </a:pathLst>
              </a:custGeom>
              <a:solidFill>
                <a:srgbClr val="B2B2B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96551" name="Freeform 39"/>
              <p:cNvSpPr>
                <a:spLocks/>
              </p:cNvSpPr>
              <p:nvPr/>
            </p:nvSpPr>
            <p:spPr bwMode="auto">
              <a:xfrm>
                <a:off x="624" y="1920"/>
                <a:ext cx="529" cy="49"/>
              </a:xfrm>
              <a:custGeom>
                <a:avLst/>
                <a:gdLst/>
                <a:ahLst/>
                <a:cxnLst>
                  <a:cxn ang="0">
                    <a:pos x="528" y="0"/>
                  </a:cxn>
                  <a:cxn ang="0">
                    <a:pos x="48" y="0"/>
                  </a:cxn>
                  <a:cxn ang="0">
                    <a:pos x="0" y="48"/>
                  </a:cxn>
                  <a:cxn ang="0">
                    <a:pos x="528" y="48"/>
                  </a:cxn>
                  <a:cxn ang="0">
                    <a:pos x="528" y="0"/>
                  </a:cxn>
                </a:cxnLst>
                <a:rect l="0" t="0" r="r" b="b"/>
                <a:pathLst>
                  <a:path w="529" h="49">
                    <a:moveTo>
                      <a:pt x="528" y="0"/>
                    </a:moveTo>
                    <a:lnTo>
                      <a:pt x="48" y="0"/>
                    </a:lnTo>
                    <a:lnTo>
                      <a:pt x="0" y="48"/>
                    </a:lnTo>
                    <a:lnTo>
                      <a:pt x="528" y="48"/>
                    </a:lnTo>
                    <a:lnTo>
                      <a:pt x="528" y="0"/>
                    </a:lnTo>
                  </a:path>
                </a:pathLst>
              </a:custGeom>
              <a:solidFill>
                <a:srgbClr val="29292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96552" name="Freeform 40"/>
              <p:cNvSpPr>
                <a:spLocks/>
              </p:cNvSpPr>
              <p:nvPr/>
            </p:nvSpPr>
            <p:spPr bwMode="auto">
              <a:xfrm>
                <a:off x="672" y="1872"/>
                <a:ext cx="481" cy="49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48" y="0"/>
                  </a:cxn>
                  <a:cxn ang="0">
                    <a:pos x="480" y="0"/>
                  </a:cxn>
                  <a:cxn ang="0">
                    <a:pos x="480" y="48"/>
                  </a:cxn>
                  <a:cxn ang="0">
                    <a:pos x="0" y="48"/>
                  </a:cxn>
                </a:cxnLst>
                <a:rect l="0" t="0" r="r" b="b"/>
                <a:pathLst>
                  <a:path w="481" h="49">
                    <a:moveTo>
                      <a:pt x="0" y="48"/>
                    </a:moveTo>
                    <a:lnTo>
                      <a:pt x="48" y="0"/>
                    </a:lnTo>
                    <a:lnTo>
                      <a:pt x="480" y="0"/>
                    </a:lnTo>
                    <a:lnTo>
                      <a:pt x="480" y="48"/>
                    </a:lnTo>
                    <a:lnTo>
                      <a:pt x="0" y="48"/>
                    </a:lnTo>
                  </a:path>
                </a:pathLst>
              </a:custGeom>
              <a:solidFill>
                <a:srgbClr val="393939"/>
              </a:solidFill>
              <a:ln w="9525" cap="rnd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96553" name="Freeform 41"/>
              <p:cNvSpPr>
                <a:spLocks/>
              </p:cNvSpPr>
              <p:nvPr/>
            </p:nvSpPr>
            <p:spPr bwMode="auto">
              <a:xfrm>
                <a:off x="720" y="1824"/>
                <a:ext cx="433" cy="49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47" y="0"/>
                  </a:cxn>
                  <a:cxn ang="0">
                    <a:pos x="432" y="0"/>
                  </a:cxn>
                  <a:cxn ang="0">
                    <a:pos x="432" y="48"/>
                  </a:cxn>
                  <a:cxn ang="0">
                    <a:pos x="0" y="48"/>
                  </a:cxn>
                </a:cxnLst>
                <a:rect l="0" t="0" r="r" b="b"/>
                <a:pathLst>
                  <a:path w="433" h="49">
                    <a:moveTo>
                      <a:pt x="0" y="48"/>
                    </a:moveTo>
                    <a:lnTo>
                      <a:pt x="47" y="0"/>
                    </a:lnTo>
                    <a:lnTo>
                      <a:pt x="432" y="0"/>
                    </a:lnTo>
                    <a:lnTo>
                      <a:pt x="432" y="48"/>
                    </a:lnTo>
                    <a:lnTo>
                      <a:pt x="0" y="48"/>
                    </a:lnTo>
                  </a:path>
                </a:pathLst>
              </a:custGeom>
              <a:solidFill>
                <a:srgbClr val="676767"/>
              </a:solidFill>
              <a:ln w="9525" cap="rnd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96554" name="Freeform 42"/>
              <p:cNvSpPr>
                <a:spLocks/>
              </p:cNvSpPr>
              <p:nvPr/>
            </p:nvSpPr>
            <p:spPr bwMode="auto">
              <a:xfrm>
                <a:off x="768" y="1776"/>
                <a:ext cx="385" cy="49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48" y="0"/>
                  </a:cxn>
                  <a:cxn ang="0">
                    <a:pos x="384" y="0"/>
                  </a:cxn>
                  <a:cxn ang="0">
                    <a:pos x="384" y="48"/>
                  </a:cxn>
                  <a:cxn ang="0">
                    <a:pos x="0" y="48"/>
                  </a:cxn>
                </a:cxnLst>
                <a:rect l="0" t="0" r="r" b="b"/>
                <a:pathLst>
                  <a:path w="385" h="49">
                    <a:moveTo>
                      <a:pt x="0" y="48"/>
                    </a:moveTo>
                    <a:lnTo>
                      <a:pt x="48" y="0"/>
                    </a:lnTo>
                    <a:lnTo>
                      <a:pt x="384" y="0"/>
                    </a:lnTo>
                    <a:lnTo>
                      <a:pt x="384" y="48"/>
                    </a:lnTo>
                    <a:lnTo>
                      <a:pt x="0" y="48"/>
                    </a:lnTo>
                  </a:path>
                </a:pathLst>
              </a:custGeom>
              <a:solidFill>
                <a:srgbClr val="919191"/>
              </a:solidFill>
              <a:ln w="9525" cap="rnd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96555" name="Freeform 43"/>
              <p:cNvSpPr>
                <a:spLocks/>
              </p:cNvSpPr>
              <p:nvPr/>
            </p:nvSpPr>
            <p:spPr bwMode="auto">
              <a:xfrm>
                <a:off x="816" y="1728"/>
                <a:ext cx="337" cy="49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48" y="0"/>
                  </a:cxn>
                  <a:cxn ang="0">
                    <a:pos x="336" y="0"/>
                  </a:cxn>
                  <a:cxn ang="0">
                    <a:pos x="336" y="48"/>
                  </a:cxn>
                  <a:cxn ang="0">
                    <a:pos x="0" y="48"/>
                  </a:cxn>
                </a:cxnLst>
                <a:rect l="0" t="0" r="r" b="b"/>
                <a:pathLst>
                  <a:path w="337" h="49">
                    <a:moveTo>
                      <a:pt x="0" y="48"/>
                    </a:moveTo>
                    <a:lnTo>
                      <a:pt x="48" y="0"/>
                    </a:lnTo>
                    <a:lnTo>
                      <a:pt x="336" y="0"/>
                    </a:lnTo>
                    <a:lnTo>
                      <a:pt x="336" y="48"/>
                    </a:lnTo>
                    <a:lnTo>
                      <a:pt x="0" y="48"/>
                    </a:lnTo>
                  </a:path>
                </a:pathLst>
              </a:custGeom>
              <a:solidFill>
                <a:srgbClr val="B2B2B2"/>
              </a:solidFill>
              <a:ln w="9525" cap="rnd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96556" name="Freeform 44"/>
              <p:cNvSpPr>
                <a:spLocks/>
              </p:cNvSpPr>
              <p:nvPr/>
            </p:nvSpPr>
            <p:spPr bwMode="auto">
              <a:xfrm>
                <a:off x="864" y="1680"/>
                <a:ext cx="289" cy="49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48" y="0"/>
                  </a:cxn>
                  <a:cxn ang="0">
                    <a:pos x="288" y="0"/>
                  </a:cxn>
                  <a:cxn ang="0">
                    <a:pos x="288" y="48"/>
                  </a:cxn>
                  <a:cxn ang="0">
                    <a:pos x="0" y="48"/>
                  </a:cxn>
                </a:cxnLst>
                <a:rect l="0" t="0" r="r" b="b"/>
                <a:pathLst>
                  <a:path w="289" h="49">
                    <a:moveTo>
                      <a:pt x="0" y="48"/>
                    </a:moveTo>
                    <a:lnTo>
                      <a:pt x="48" y="0"/>
                    </a:lnTo>
                    <a:lnTo>
                      <a:pt x="288" y="0"/>
                    </a:lnTo>
                    <a:lnTo>
                      <a:pt x="288" y="48"/>
                    </a:lnTo>
                    <a:lnTo>
                      <a:pt x="0" y="48"/>
                    </a:lnTo>
                  </a:path>
                </a:pathLst>
              </a:custGeom>
              <a:solidFill>
                <a:srgbClr val="DADADA"/>
              </a:solidFill>
              <a:ln w="9525" cap="rnd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96557" name="Freeform 45"/>
              <p:cNvSpPr>
                <a:spLocks/>
              </p:cNvSpPr>
              <p:nvPr/>
            </p:nvSpPr>
            <p:spPr bwMode="auto">
              <a:xfrm>
                <a:off x="624" y="1632"/>
                <a:ext cx="529" cy="337"/>
              </a:xfrm>
              <a:custGeom>
                <a:avLst/>
                <a:gdLst/>
                <a:ahLst/>
                <a:cxnLst>
                  <a:cxn ang="0">
                    <a:pos x="528" y="0"/>
                  </a:cxn>
                  <a:cxn ang="0">
                    <a:pos x="336" y="0"/>
                  </a:cxn>
                  <a:cxn ang="0">
                    <a:pos x="0" y="336"/>
                  </a:cxn>
                  <a:cxn ang="0">
                    <a:pos x="24" y="336"/>
                  </a:cxn>
                  <a:cxn ang="0">
                    <a:pos x="528" y="336"/>
                  </a:cxn>
                  <a:cxn ang="0">
                    <a:pos x="528" y="0"/>
                  </a:cxn>
                </a:cxnLst>
                <a:rect l="0" t="0" r="r" b="b"/>
                <a:pathLst>
                  <a:path w="529" h="337">
                    <a:moveTo>
                      <a:pt x="528" y="0"/>
                    </a:moveTo>
                    <a:lnTo>
                      <a:pt x="336" y="0"/>
                    </a:lnTo>
                    <a:lnTo>
                      <a:pt x="0" y="336"/>
                    </a:lnTo>
                    <a:lnTo>
                      <a:pt x="24" y="336"/>
                    </a:lnTo>
                    <a:lnTo>
                      <a:pt x="528" y="336"/>
                    </a:lnTo>
                    <a:lnTo>
                      <a:pt x="528" y="0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9" name="Group 46"/>
            <p:cNvGrpSpPr>
              <a:grpSpLocks/>
            </p:cNvGrpSpPr>
            <p:nvPr/>
          </p:nvGrpSpPr>
          <p:grpSpPr bwMode="auto">
            <a:xfrm>
              <a:off x="336" y="1008"/>
              <a:ext cx="721" cy="849"/>
              <a:chOff x="432" y="1120"/>
              <a:chExt cx="721" cy="849"/>
            </a:xfrm>
          </p:grpSpPr>
          <p:sp>
            <p:nvSpPr>
              <p:cNvPr id="2496559" name="Freeform 47"/>
              <p:cNvSpPr>
                <a:spLocks/>
              </p:cNvSpPr>
              <p:nvPr/>
            </p:nvSpPr>
            <p:spPr bwMode="auto">
              <a:xfrm>
                <a:off x="432" y="1152"/>
                <a:ext cx="241" cy="817"/>
              </a:xfrm>
              <a:custGeom>
                <a:avLst/>
                <a:gdLst/>
                <a:ahLst/>
                <a:cxnLst>
                  <a:cxn ang="0">
                    <a:pos x="192" y="816"/>
                  </a:cxn>
                  <a:cxn ang="0">
                    <a:pos x="192" y="336"/>
                  </a:cxn>
                  <a:cxn ang="0">
                    <a:pos x="0" y="144"/>
                  </a:cxn>
                  <a:cxn ang="0">
                    <a:pos x="0" y="0"/>
                  </a:cxn>
                  <a:cxn ang="0">
                    <a:pos x="48" y="0"/>
                  </a:cxn>
                  <a:cxn ang="0">
                    <a:pos x="48" y="144"/>
                  </a:cxn>
                  <a:cxn ang="0">
                    <a:pos x="240" y="336"/>
                  </a:cxn>
                  <a:cxn ang="0">
                    <a:pos x="240" y="768"/>
                  </a:cxn>
                  <a:cxn ang="0">
                    <a:pos x="192" y="816"/>
                  </a:cxn>
                </a:cxnLst>
                <a:rect l="0" t="0" r="r" b="b"/>
                <a:pathLst>
                  <a:path w="241" h="817">
                    <a:moveTo>
                      <a:pt x="192" y="816"/>
                    </a:moveTo>
                    <a:lnTo>
                      <a:pt x="192" y="336"/>
                    </a:lnTo>
                    <a:lnTo>
                      <a:pt x="0" y="144"/>
                    </a:lnTo>
                    <a:lnTo>
                      <a:pt x="0" y="0"/>
                    </a:lnTo>
                    <a:lnTo>
                      <a:pt x="48" y="0"/>
                    </a:lnTo>
                    <a:lnTo>
                      <a:pt x="48" y="144"/>
                    </a:lnTo>
                    <a:lnTo>
                      <a:pt x="240" y="336"/>
                    </a:lnTo>
                    <a:lnTo>
                      <a:pt x="240" y="768"/>
                    </a:lnTo>
                    <a:lnTo>
                      <a:pt x="192" y="816"/>
                    </a:lnTo>
                  </a:path>
                </a:pathLst>
              </a:custGeom>
              <a:solidFill>
                <a:srgbClr val="B2B2B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96560" name="Freeform 48"/>
              <p:cNvSpPr>
                <a:spLocks/>
              </p:cNvSpPr>
              <p:nvPr/>
            </p:nvSpPr>
            <p:spPr bwMode="auto">
              <a:xfrm>
                <a:off x="480" y="1152"/>
                <a:ext cx="241" cy="76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44"/>
                  </a:cxn>
                  <a:cxn ang="0">
                    <a:pos x="192" y="336"/>
                  </a:cxn>
                  <a:cxn ang="0">
                    <a:pos x="192" y="768"/>
                  </a:cxn>
                  <a:cxn ang="0">
                    <a:pos x="240" y="720"/>
                  </a:cxn>
                  <a:cxn ang="0">
                    <a:pos x="240" y="336"/>
                  </a:cxn>
                  <a:cxn ang="0">
                    <a:pos x="96" y="144"/>
                  </a:cxn>
                  <a:cxn ang="0">
                    <a:pos x="96" y="0"/>
                  </a:cxn>
                  <a:cxn ang="0">
                    <a:pos x="0" y="0"/>
                  </a:cxn>
                </a:cxnLst>
                <a:rect l="0" t="0" r="r" b="b"/>
                <a:pathLst>
                  <a:path w="241" h="769">
                    <a:moveTo>
                      <a:pt x="0" y="0"/>
                    </a:moveTo>
                    <a:lnTo>
                      <a:pt x="0" y="144"/>
                    </a:lnTo>
                    <a:lnTo>
                      <a:pt x="192" y="336"/>
                    </a:lnTo>
                    <a:lnTo>
                      <a:pt x="192" y="768"/>
                    </a:lnTo>
                    <a:lnTo>
                      <a:pt x="240" y="720"/>
                    </a:lnTo>
                    <a:lnTo>
                      <a:pt x="240" y="336"/>
                    </a:lnTo>
                    <a:lnTo>
                      <a:pt x="96" y="144"/>
                    </a:lnTo>
                    <a:lnTo>
                      <a:pt x="9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ADADA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96561" name="Freeform 49"/>
              <p:cNvSpPr>
                <a:spLocks/>
              </p:cNvSpPr>
              <p:nvPr/>
            </p:nvSpPr>
            <p:spPr bwMode="auto">
              <a:xfrm>
                <a:off x="576" y="1152"/>
                <a:ext cx="193" cy="7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44"/>
                  </a:cxn>
                  <a:cxn ang="0">
                    <a:pos x="144" y="336"/>
                  </a:cxn>
                  <a:cxn ang="0">
                    <a:pos x="144" y="720"/>
                  </a:cxn>
                  <a:cxn ang="0">
                    <a:pos x="192" y="672"/>
                  </a:cxn>
                  <a:cxn ang="0">
                    <a:pos x="192" y="336"/>
                  </a:cxn>
                  <a:cxn ang="0">
                    <a:pos x="144" y="144"/>
                  </a:cxn>
                  <a:cxn ang="0">
                    <a:pos x="144" y="0"/>
                  </a:cxn>
                  <a:cxn ang="0">
                    <a:pos x="0" y="0"/>
                  </a:cxn>
                </a:cxnLst>
                <a:rect l="0" t="0" r="r" b="b"/>
                <a:pathLst>
                  <a:path w="193" h="721">
                    <a:moveTo>
                      <a:pt x="0" y="0"/>
                    </a:moveTo>
                    <a:lnTo>
                      <a:pt x="0" y="144"/>
                    </a:lnTo>
                    <a:lnTo>
                      <a:pt x="144" y="336"/>
                    </a:lnTo>
                    <a:lnTo>
                      <a:pt x="144" y="720"/>
                    </a:lnTo>
                    <a:lnTo>
                      <a:pt x="192" y="672"/>
                    </a:lnTo>
                    <a:lnTo>
                      <a:pt x="192" y="336"/>
                    </a:lnTo>
                    <a:lnTo>
                      <a:pt x="144" y="144"/>
                    </a:lnTo>
                    <a:lnTo>
                      <a:pt x="144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B2B2B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96562" name="Freeform 50"/>
              <p:cNvSpPr>
                <a:spLocks/>
              </p:cNvSpPr>
              <p:nvPr/>
            </p:nvSpPr>
            <p:spPr bwMode="auto">
              <a:xfrm>
                <a:off x="720" y="1152"/>
                <a:ext cx="145" cy="67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44"/>
                  </a:cxn>
                  <a:cxn ang="0">
                    <a:pos x="48" y="336"/>
                  </a:cxn>
                  <a:cxn ang="0">
                    <a:pos x="48" y="672"/>
                  </a:cxn>
                  <a:cxn ang="0">
                    <a:pos x="96" y="624"/>
                  </a:cxn>
                  <a:cxn ang="0">
                    <a:pos x="96" y="336"/>
                  </a:cxn>
                  <a:cxn ang="0">
                    <a:pos x="144" y="144"/>
                  </a:cxn>
                  <a:cxn ang="0">
                    <a:pos x="144" y="0"/>
                  </a:cxn>
                  <a:cxn ang="0">
                    <a:pos x="0" y="0"/>
                  </a:cxn>
                </a:cxnLst>
                <a:rect l="0" t="0" r="r" b="b"/>
                <a:pathLst>
                  <a:path w="145" h="673">
                    <a:moveTo>
                      <a:pt x="0" y="0"/>
                    </a:moveTo>
                    <a:lnTo>
                      <a:pt x="0" y="144"/>
                    </a:lnTo>
                    <a:lnTo>
                      <a:pt x="48" y="336"/>
                    </a:lnTo>
                    <a:lnTo>
                      <a:pt x="48" y="672"/>
                    </a:lnTo>
                    <a:lnTo>
                      <a:pt x="96" y="624"/>
                    </a:lnTo>
                    <a:lnTo>
                      <a:pt x="96" y="336"/>
                    </a:lnTo>
                    <a:lnTo>
                      <a:pt x="144" y="144"/>
                    </a:lnTo>
                    <a:lnTo>
                      <a:pt x="144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91919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96563" name="Freeform 51"/>
              <p:cNvSpPr>
                <a:spLocks/>
              </p:cNvSpPr>
              <p:nvPr/>
            </p:nvSpPr>
            <p:spPr bwMode="auto">
              <a:xfrm>
                <a:off x="816" y="1152"/>
                <a:ext cx="193" cy="625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192" y="144"/>
                  </a:cxn>
                  <a:cxn ang="0">
                    <a:pos x="48" y="336"/>
                  </a:cxn>
                  <a:cxn ang="0">
                    <a:pos x="48" y="576"/>
                  </a:cxn>
                  <a:cxn ang="0">
                    <a:pos x="0" y="624"/>
                  </a:cxn>
                  <a:cxn ang="0">
                    <a:pos x="0" y="336"/>
                  </a:cxn>
                  <a:cxn ang="0">
                    <a:pos x="48" y="144"/>
                  </a:cxn>
                  <a:cxn ang="0">
                    <a:pos x="48" y="0"/>
                  </a:cxn>
                  <a:cxn ang="0">
                    <a:pos x="192" y="0"/>
                  </a:cxn>
                </a:cxnLst>
                <a:rect l="0" t="0" r="r" b="b"/>
                <a:pathLst>
                  <a:path w="193" h="625">
                    <a:moveTo>
                      <a:pt x="192" y="0"/>
                    </a:moveTo>
                    <a:lnTo>
                      <a:pt x="192" y="144"/>
                    </a:lnTo>
                    <a:lnTo>
                      <a:pt x="48" y="336"/>
                    </a:lnTo>
                    <a:lnTo>
                      <a:pt x="48" y="576"/>
                    </a:lnTo>
                    <a:lnTo>
                      <a:pt x="0" y="624"/>
                    </a:lnTo>
                    <a:lnTo>
                      <a:pt x="0" y="336"/>
                    </a:lnTo>
                    <a:lnTo>
                      <a:pt x="48" y="144"/>
                    </a:lnTo>
                    <a:lnTo>
                      <a:pt x="48" y="0"/>
                    </a:lnTo>
                    <a:lnTo>
                      <a:pt x="192" y="0"/>
                    </a:lnTo>
                  </a:path>
                </a:pathLst>
              </a:custGeom>
              <a:solidFill>
                <a:srgbClr val="676767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96564" name="Freeform 52"/>
              <p:cNvSpPr>
                <a:spLocks/>
              </p:cNvSpPr>
              <p:nvPr/>
            </p:nvSpPr>
            <p:spPr bwMode="auto">
              <a:xfrm>
                <a:off x="864" y="1152"/>
                <a:ext cx="241" cy="577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240" y="144"/>
                  </a:cxn>
                  <a:cxn ang="0">
                    <a:pos x="48" y="336"/>
                  </a:cxn>
                  <a:cxn ang="0">
                    <a:pos x="48" y="528"/>
                  </a:cxn>
                  <a:cxn ang="0">
                    <a:pos x="0" y="576"/>
                  </a:cxn>
                  <a:cxn ang="0">
                    <a:pos x="0" y="336"/>
                  </a:cxn>
                  <a:cxn ang="0">
                    <a:pos x="144" y="144"/>
                  </a:cxn>
                  <a:cxn ang="0">
                    <a:pos x="144" y="0"/>
                  </a:cxn>
                  <a:cxn ang="0">
                    <a:pos x="240" y="0"/>
                  </a:cxn>
                </a:cxnLst>
                <a:rect l="0" t="0" r="r" b="b"/>
                <a:pathLst>
                  <a:path w="241" h="577">
                    <a:moveTo>
                      <a:pt x="240" y="0"/>
                    </a:moveTo>
                    <a:lnTo>
                      <a:pt x="240" y="144"/>
                    </a:lnTo>
                    <a:lnTo>
                      <a:pt x="48" y="336"/>
                    </a:lnTo>
                    <a:lnTo>
                      <a:pt x="48" y="528"/>
                    </a:lnTo>
                    <a:lnTo>
                      <a:pt x="0" y="576"/>
                    </a:lnTo>
                    <a:lnTo>
                      <a:pt x="0" y="336"/>
                    </a:lnTo>
                    <a:lnTo>
                      <a:pt x="144" y="144"/>
                    </a:lnTo>
                    <a:lnTo>
                      <a:pt x="144" y="0"/>
                    </a:lnTo>
                    <a:lnTo>
                      <a:pt x="240" y="0"/>
                    </a:lnTo>
                  </a:path>
                </a:pathLst>
              </a:custGeom>
              <a:solidFill>
                <a:srgbClr val="39393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96565" name="Freeform 53"/>
              <p:cNvSpPr>
                <a:spLocks/>
              </p:cNvSpPr>
              <p:nvPr/>
            </p:nvSpPr>
            <p:spPr bwMode="auto">
              <a:xfrm>
                <a:off x="912" y="1152"/>
                <a:ext cx="241" cy="529"/>
              </a:xfrm>
              <a:custGeom>
                <a:avLst/>
                <a:gdLst/>
                <a:ahLst/>
                <a:cxnLst>
                  <a:cxn ang="0">
                    <a:pos x="48" y="480"/>
                  </a:cxn>
                  <a:cxn ang="0">
                    <a:pos x="48" y="336"/>
                  </a:cxn>
                  <a:cxn ang="0">
                    <a:pos x="240" y="144"/>
                  </a:cxn>
                  <a:cxn ang="0">
                    <a:pos x="240" y="0"/>
                  </a:cxn>
                  <a:cxn ang="0">
                    <a:pos x="192" y="0"/>
                  </a:cxn>
                  <a:cxn ang="0">
                    <a:pos x="192" y="144"/>
                  </a:cxn>
                  <a:cxn ang="0">
                    <a:pos x="0" y="336"/>
                  </a:cxn>
                  <a:cxn ang="0">
                    <a:pos x="0" y="528"/>
                  </a:cxn>
                  <a:cxn ang="0">
                    <a:pos x="48" y="480"/>
                  </a:cxn>
                </a:cxnLst>
                <a:rect l="0" t="0" r="r" b="b"/>
                <a:pathLst>
                  <a:path w="241" h="529">
                    <a:moveTo>
                      <a:pt x="48" y="480"/>
                    </a:moveTo>
                    <a:lnTo>
                      <a:pt x="48" y="336"/>
                    </a:lnTo>
                    <a:lnTo>
                      <a:pt x="240" y="144"/>
                    </a:lnTo>
                    <a:lnTo>
                      <a:pt x="240" y="0"/>
                    </a:lnTo>
                    <a:lnTo>
                      <a:pt x="192" y="0"/>
                    </a:lnTo>
                    <a:lnTo>
                      <a:pt x="192" y="144"/>
                    </a:lnTo>
                    <a:lnTo>
                      <a:pt x="0" y="336"/>
                    </a:lnTo>
                    <a:lnTo>
                      <a:pt x="0" y="528"/>
                    </a:lnTo>
                    <a:lnTo>
                      <a:pt x="48" y="480"/>
                    </a:lnTo>
                  </a:path>
                </a:pathLst>
              </a:custGeom>
              <a:solidFill>
                <a:srgbClr val="292929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96566" name="Freeform 54"/>
              <p:cNvSpPr>
                <a:spLocks/>
              </p:cNvSpPr>
              <p:nvPr/>
            </p:nvSpPr>
            <p:spPr bwMode="auto">
              <a:xfrm>
                <a:off x="432" y="1152"/>
                <a:ext cx="721" cy="817"/>
              </a:xfrm>
              <a:custGeom>
                <a:avLst/>
                <a:gdLst/>
                <a:ahLst/>
                <a:cxnLst>
                  <a:cxn ang="0">
                    <a:pos x="528" y="336"/>
                  </a:cxn>
                  <a:cxn ang="0">
                    <a:pos x="528" y="480"/>
                  </a:cxn>
                  <a:cxn ang="0">
                    <a:pos x="192" y="816"/>
                  </a:cxn>
                  <a:cxn ang="0">
                    <a:pos x="192" y="792"/>
                  </a:cxn>
                  <a:cxn ang="0">
                    <a:pos x="192" y="336"/>
                  </a:cxn>
                  <a:cxn ang="0">
                    <a:pos x="0" y="144"/>
                  </a:cxn>
                  <a:cxn ang="0">
                    <a:pos x="0" y="0"/>
                  </a:cxn>
                  <a:cxn ang="0">
                    <a:pos x="720" y="0"/>
                  </a:cxn>
                  <a:cxn ang="0">
                    <a:pos x="720" y="144"/>
                  </a:cxn>
                  <a:cxn ang="0">
                    <a:pos x="528" y="336"/>
                  </a:cxn>
                </a:cxnLst>
                <a:rect l="0" t="0" r="r" b="b"/>
                <a:pathLst>
                  <a:path w="721" h="817">
                    <a:moveTo>
                      <a:pt x="528" y="336"/>
                    </a:moveTo>
                    <a:lnTo>
                      <a:pt x="528" y="480"/>
                    </a:lnTo>
                    <a:lnTo>
                      <a:pt x="192" y="816"/>
                    </a:lnTo>
                    <a:lnTo>
                      <a:pt x="192" y="792"/>
                    </a:lnTo>
                    <a:lnTo>
                      <a:pt x="192" y="336"/>
                    </a:lnTo>
                    <a:lnTo>
                      <a:pt x="0" y="144"/>
                    </a:lnTo>
                    <a:lnTo>
                      <a:pt x="0" y="0"/>
                    </a:lnTo>
                    <a:lnTo>
                      <a:pt x="720" y="0"/>
                    </a:lnTo>
                    <a:lnTo>
                      <a:pt x="720" y="144"/>
                    </a:lnTo>
                    <a:lnTo>
                      <a:pt x="528" y="336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96567" name="Oval 55"/>
              <p:cNvSpPr>
                <a:spLocks noChangeArrowheads="1"/>
              </p:cNvSpPr>
              <p:nvPr/>
            </p:nvSpPr>
            <p:spPr bwMode="auto">
              <a:xfrm>
                <a:off x="436" y="1120"/>
                <a:ext cx="712" cy="53"/>
              </a:xfrm>
              <a:prstGeom prst="ellipse">
                <a:avLst/>
              </a:prstGeom>
              <a:solidFill>
                <a:srgbClr val="91919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96568" name="Oval 56"/>
              <p:cNvSpPr>
                <a:spLocks noChangeArrowheads="1"/>
              </p:cNvSpPr>
              <p:nvPr/>
            </p:nvSpPr>
            <p:spPr bwMode="auto">
              <a:xfrm>
                <a:off x="508" y="1126"/>
                <a:ext cx="568" cy="41"/>
              </a:xfrm>
              <a:prstGeom prst="ellipse">
                <a:avLst/>
              </a:prstGeom>
              <a:gradFill rotWithShape="0">
                <a:gsLst>
                  <a:gs pos="0">
                    <a:srgbClr val="292929"/>
                  </a:gs>
                  <a:gs pos="100000">
                    <a:srgbClr val="292929">
                      <a:gamma/>
                      <a:tint val="0"/>
                      <a:invGamma/>
                    </a:srgbClr>
                  </a:gs>
                </a:gsLst>
                <a:lin ang="0" scaled="1"/>
              </a:gra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96569" name="Arc 57"/>
              <p:cNvSpPr>
                <a:spLocks/>
              </p:cNvSpPr>
              <p:nvPr/>
            </p:nvSpPr>
            <p:spPr bwMode="auto">
              <a:xfrm>
                <a:off x="432" y="1296"/>
                <a:ext cx="720" cy="2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43145 w 43145"/>
                  <a:gd name="T1" fmla="*/ 1545 h 21600"/>
                  <a:gd name="T2" fmla="*/ 0 w 43145"/>
                  <a:gd name="T3" fmla="*/ 0 h 21600"/>
                  <a:gd name="T4" fmla="*/ 21600 w 4314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45" h="21600" fill="none" extrusionOk="0">
                    <a:moveTo>
                      <a:pt x="43144" y="1544"/>
                    </a:moveTo>
                    <a:cubicBezTo>
                      <a:pt x="42334" y="12845"/>
                      <a:pt x="32929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43145" h="21600" stroke="0" extrusionOk="0">
                    <a:moveTo>
                      <a:pt x="43144" y="1544"/>
                    </a:moveTo>
                    <a:cubicBezTo>
                      <a:pt x="42334" y="12845"/>
                      <a:pt x="32929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496570" name="Line 58"/>
            <p:cNvSpPr>
              <a:spLocks noChangeShapeType="1"/>
            </p:cNvSpPr>
            <p:nvPr/>
          </p:nvSpPr>
          <p:spPr bwMode="auto">
            <a:xfrm>
              <a:off x="528" y="1376"/>
              <a:ext cx="3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GB"/>
            </a:p>
          </p:txBody>
        </p:sp>
        <p:pic>
          <p:nvPicPr>
            <p:cNvPr id="2496571" name="Picture 59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04" y="1964"/>
              <a:ext cx="10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0" name="Group 60"/>
            <p:cNvGrpSpPr>
              <a:grpSpLocks/>
            </p:cNvGrpSpPr>
            <p:nvPr/>
          </p:nvGrpSpPr>
          <p:grpSpPr bwMode="auto">
            <a:xfrm>
              <a:off x="1515" y="1475"/>
              <a:ext cx="464" cy="432"/>
              <a:chOff x="1056" y="1472"/>
              <a:chExt cx="520" cy="432"/>
            </a:xfrm>
          </p:grpSpPr>
          <p:grpSp>
            <p:nvGrpSpPr>
              <p:cNvPr id="11" name="Group 61"/>
              <p:cNvGrpSpPr>
                <a:grpSpLocks/>
              </p:cNvGrpSpPr>
              <p:nvPr/>
            </p:nvGrpSpPr>
            <p:grpSpPr bwMode="auto">
              <a:xfrm>
                <a:off x="1144" y="1520"/>
                <a:ext cx="432" cy="336"/>
                <a:chOff x="1248" y="1632"/>
                <a:chExt cx="672" cy="336"/>
              </a:xfrm>
            </p:grpSpPr>
            <p:sp>
              <p:nvSpPr>
                <p:cNvPr id="2496574" name="Rectangle 62"/>
                <p:cNvSpPr>
                  <a:spLocks noChangeArrowheads="1"/>
                </p:cNvSpPr>
                <p:nvPr/>
              </p:nvSpPr>
              <p:spPr bwMode="auto">
                <a:xfrm>
                  <a:off x="1248" y="1632"/>
                  <a:ext cx="672" cy="48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75" name="Rectangle 63"/>
                <p:cNvSpPr>
                  <a:spLocks noChangeArrowheads="1"/>
                </p:cNvSpPr>
                <p:nvPr/>
              </p:nvSpPr>
              <p:spPr bwMode="auto">
                <a:xfrm>
                  <a:off x="1248" y="1680"/>
                  <a:ext cx="672" cy="48"/>
                </a:xfrm>
                <a:prstGeom prst="rect">
                  <a:avLst/>
                </a:prstGeom>
                <a:solidFill>
                  <a:srgbClr val="DADADA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76" name="Rectangle 64"/>
                <p:cNvSpPr>
                  <a:spLocks noChangeArrowheads="1"/>
                </p:cNvSpPr>
                <p:nvPr/>
              </p:nvSpPr>
              <p:spPr bwMode="auto">
                <a:xfrm>
                  <a:off x="1248" y="1728"/>
                  <a:ext cx="672" cy="48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77" name="Rectangle 65"/>
                <p:cNvSpPr>
                  <a:spLocks noChangeArrowheads="1"/>
                </p:cNvSpPr>
                <p:nvPr/>
              </p:nvSpPr>
              <p:spPr bwMode="auto">
                <a:xfrm>
                  <a:off x="1248" y="1776"/>
                  <a:ext cx="672" cy="48"/>
                </a:xfrm>
                <a:prstGeom prst="rect">
                  <a:avLst/>
                </a:prstGeom>
                <a:solidFill>
                  <a:srgbClr val="91919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78" name="Rectangle 66"/>
                <p:cNvSpPr>
                  <a:spLocks noChangeArrowheads="1"/>
                </p:cNvSpPr>
                <p:nvPr/>
              </p:nvSpPr>
              <p:spPr bwMode="auto">
                <a:xfrm>
                  <a:off x="1248" y="1824"/>
                  <a:ext cx="672" cy="48"/>
                </a:xfrm>
                <a:prstGeom prst="rect">
                  <a:avLst/>
                </a:prstGeom>
                <a:solidFill>
                  <a:srgbClr val="67676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79" name="Rectangle 67"/>
                <p:cNvSpPr>
                  <a:spLocks noChangeArrowheads="1"/>
                </p:cNvSpPr>
                <p:nvPr/>
              </p:nvSpPr>
              <p:spPr bwMode="auto">
                <a:xfrm>
                  <a:off x="1248" y="1872"/>
                  <a:ext cx="672" cy="48"/>
                </a:xfrm>
                <a:prstGeom prst="rect">
                  <a:avLst/>
                </a:prstGeom>
                <a:solidFill>
                  <a:srgbClr val="39393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80" name="Rectangle 68"/>
                <p:cNvSpPr>
                  <a:spLocks noChangeArrowheads="1"/>
                </p:cNvSpPr>
                <p:nvPr/>
              </p:nvSpPr>
              <p:spPr bwMode="auto">
                <a:xfrm>
                  <a:off x="1248" y="1920"/>
                  <a:ext cx="672" cy="48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81" name="Rectangle 69"/>
                <p:cNvSpPr>
                  <a:spLocks noChangeArrowheads="1"/>
                </p:cNvSpPr>
                <p:nvPr/>
              </p:nvSpPr>
              <p:spPr bwMode="auto">
                <a:xfrm>
                  <a:off x="1252" y="1636"/>
                  <a:ext cx="664" cy="3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2" name="Group 70"/>
              <p:cNvGrpSpPr>
                <a:grpSpLocks/>
              </p:cNvGrpSpPr>
              <p:nvPr/>
            </p:nvGrpSpPr>
            <p:grpSpPr bwMode="auto">
              <a:xfrm>
                <a:off x="1056" y="1472"/>
                <a:ext cx="96" cy="432"/>
                <a:chOff x="1152" y="1584"/>
                <a:chExt cx="96" cy="432"/>
              </a:xfrm>
            </p:grpSpPr>
            <p:sp>
              <p:nvSpPr>
                <p:cNvPr id="2496583" name="Rectangle 71"/>
                <p:cNvSpPr>
                  <a:spLocks noChangeArrowheads="1"/>
                </p:cNvSpPr>
                <p:nvPr/>
              </p:nvSpPr>
              <p:spPr bwMode="auto">
                <a:xfrm>
                  <a:off x="1152" y="1584"/>
                  <a:ext cx="96" cy="62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84" name="Rectangle 72"/>
                <p:cNvSpPr>
                  <a:spLocks noChangeArrowheads="1"/>
                </p:cNvSpPr>
                <p:nvPr/>
              </p:nvSpPr>
              <p:spPr bwMode="auto">
                <a:xfrm>
                  <a:off x="1152" y="1646"/>
                  <a:ext cx="96" cy="61"/>
                </a:xfrm>
                <a:prstGeom prst="rect">
                  <a:avLst/>
                </a:prstGeom>
                <a:solidFill>
                  <a:srgbClr val="DADADA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85" name="Rectangle 73"/>
                <p:cNvSpPr>
                  <a:spLocks noChangeArrowheads="1"/>
                </p:cNvSpPr>
                <p:nvPr/>
              </p:nvSpPr>
              <p:spPr bwMode="auto">
                <a:xfrm>
                  <a:off x="1152" y="1707"/>
                  <a:ext cx="96" cy="62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86" name="Rectangle 74"/>
                <p:cNvSpPr>
                  <a:spLocks noChangeArrowheads="1"/>
                </p:cNvSpPr>
                <p:nvPr/>
              </p:nvSpPr>
              <p:spPr bwMode="auto">
                <a:xfrm>
                  <a:off x="1152" y="1769"/>
                  <a:ext cx="96" cy="62"/>
                </a:xfrm>
                <a:prstGeom prst="rect">
                  <a:avLst/>
                </a:prstGeom>
                <a:solidFill>
                  <a:srgbClr val="91919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87" name="Rectangle 75"/>
                <p:cNvSpPr>
                  <a:spLocks noChangeArrowheads="1"/>
                </p:cNvSpPr>
                <p:nvPr/>
              </p:nvSpPr>
              <p:spPr bwMode="auto">
                <a:xfrm>
                  <a:off x="1152" y="1831"/>
                  <a:ext cx="96" cy="62"/>
                </a:xfrm>
                <a:prstGeom prst="rect">
                  <a:avLst/>
                </a:prstGeom>
                <a:solidFill>
                  <a:srgbClr val="67676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88" name="Rectangle 76"/>
                <p:cNvSpPr>
                  <a:spLocks noChangeArrowheads="1"/>
                </p:cNvSpPr>
                <p:nvPr/>
              </p:nvSpPr>
              <p:spPr bwMode="auto">
                <a:xfrm>
                  <a:off x="1152" y="1893"/>
                  <a:ext cx="96" cy="61"/>
                </a:xfrm>
                <a:prstGeom prst="rect">
                  <a:avLst/>
                </a:prstGeom>
                <a:solidFill>
                  <a:srgbClr val="39393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89" name="Rectangle 77"/>
                <p:cNvSpPr>
                  <a:spLocks noChangeArrowheads="1"/>
                </p:cNvSpPr>
                <p:nvPr/>
              </p:nvSpPr>
              <p:spPr bwMode="auto">
                <a:xfrm>
                  <a:off x="1152" y="1954"/>
                  <a:ext cx="96" cy="62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90" name="Rectangle 78"/>
                <p:cNvSpPr>
                  <a:spLocks noChangeArrowheads="1"/>
                </p:cNvSpPr>
                <p:nvPr/>
              </p:nvSpPr>
              <p:spPr bwMode="auto">
                <a:xfrm>
                  <a:off x="1156" y="1588"/>
                  <a:ext cx="88" cy="424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3" name="Group 79"/>
            <p:cNvGrpSpPr>
              <a:grpSpLocks/>
            </p:cNvGrpSpPr>
            <p:nvPr/>
          </p:nvGrpSpPr>
          <p:grpSpPr bwMode="auto">
            <a:xfrm>
              <a:off x="1973" y="1475"/>
              <a:ext cx="464" cy="432"/>
              <a:chOff x="1056" y="1472"/>
              <a:chExt cx="520" cy="432"/>
            </a:xfrm>
          </p:grpSpPr>
          <p:grpSp>
            <p:nvGrpSpPr>
              <p:cNvPr id="14" name="Group 80"/>
              <p:cNvGrpSpPr>
                <a:grpSpLocks/>
              </p:cNvGrpSpPr>
              <p:nvPr/>
            </p:nvGrpSpPr>
            <p:grpSpPr bwMode="auto">
              <a:xfrm>
                <a:off x="1144" y="1520"/>
                <a:ext cx="432" cy="336"/>
                <a:chOff x="1248" y="1632"/>
                <a:chExt cx="672" cy="336"/>
              </a:xfrm>
            </p:grpSpPr>
            <p:sp>
              <p:nvSpPr>
                <p:cNvPr id="2496593" name="Rectangle 81"/>
                <p:cNvSpPr>
                  <a:spLocks noChangeArrowheads="1"/>
                </p:cNvSpPr>
                <p:nvPr/>
              </p:nvSpPr>
              <p:spPr bwMode="auto">
                <a:xfrm>
                  <a:off x="1248" y="1632"/>
                  <a:ext cx="672" cy="48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94" name="Rectangle 82"/>
                <p:cNvSpPr>
                  <a:spLocks noChangeArrowheads="1"/>
                </p:cNvSpPr>
                <p:nvPr/>
              </p:nvSpPr>
              <p:spPr bwMode="auto">
                <a:xfrm>
                  <a:off x="1248" y="1680"/>
                  <a:ext cx="672" cy="48"/>
                </a:xfrm>
                <a:prstGeom prst="rect">
                  <a:avLst/>
                </a:prstGeom>
                <a:solidFill>
                  <a:srgbClr val="DADADA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95" name="Rectangle 83"/>
                <p:cNvSpPr>
                  <a:spLocks noChangeArrowheads="1"/>
                </p:cNvSpPr>
                <p:nvPr/>
              </p:nvSpPr>
              <p:spPr bwMode="auto">
                <a:xfrm>
                  <a:off x="1248" y="1728"/>
                  <a:ext cx="672" cy="48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96" name="Rectangle 84"/>
                <p:cNvSpPr>
                  <a:spLocks noChangeArrowheads="1"/>
                </p:cNvSpPr>
                <p:nvPr/>
              </p:nvSpPr>
              <p:spPr bwMode="auto">
                <a:xfrm>
                  <a:off x="1248" y="1776"/>
                  <a:ext cx="672" cy="48"/>
                </a:xfrm>
                <a:prstGeom prst="rect">
                  <a:avLst/>
                </a:prstGeom>
                <a:solidFill>
                  <a:srgbClr val="91919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97" name="Rectangle 85"/>
                <p:cNvSpPr>
                  <a:spLocks noChangeArrowheads="1"/>
                </p:cNvSpPr>
                <p:nvPr/>
              </p:nvSpPr>
              <p:spPr bwMode="auto">
                <a:xfrm>
                  <a:off x="1248" y="1824"/>
                  <a:ext cx="672" cy="48"/>
                </a:xfrm>
                <a:prstGeom prst="rect">
                  <a:avLst/>
                </a:prstGeom>
                <a:solidFill>
                  <a:srgbClr val="67676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98" name="Rectangle 86"/>
                <p:cNvSpPr>
                  <a:spLocks noChangeArrowheads="1"/>
                </p:cNvSpPr>
                <p:nvPr/>
              </p:nvSpPr>
              <p:spPr bwMode="auto">
                <a:xfrm>
                  <a:off x="1248" y="1872"/>
                  <a:ext cx="672" cy="48"/>
                </a:xfrm>
                <a:prstGeom prst="rect">
                  <a:avLst/>
                </a:prstGeom>
                <a:solidFill>
                  <a:srgbClr val="39393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599" name="Rectangle 87"/>
                <p:cNvSpPr>
                  <a:spLocks noChangeArrowheads="1"/>
                </p:cNvSpPr>
                <p:nvPr/>
              </p:nvSpPr>
              <p:spPr bwMode="auto">
                <a:xfrm>
                  <a:off x="1248" y="1920"/>
                  <a:ext cx="672" cy="48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00" name="Rectangle 88"/>
                <p:cNvSpPr>
                  <a:spLocks noChangeArrowheads="1"/>
                </p:cNvSpPr>
                <p:nvPr/>
              </p:nvSpPr>
              <p:spPr bwMode="auto">
                <a:xfrm>
                  <a:off x="1252" y="1636"/>
                  <a:ext cx="664" cy="3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5" name="Group 89"/>
              <p:cNvGrpSpPr>
                <a:grpSpLocks/>
              </p:cNvGrpSpPr>
              <p:nvPr/>
            </p:nvGrpSpPr>
            <p:grpSpPr bwMode="auto">
              <a:xfrm>
                <a:off x="1056" y="1472"/>
                <a:ext cx="96" cy="432"/>
                <a:chOff x="1152" y="1584"/>
                <a:chExt cx="96" cy="432"/>
              </a:xfrm>
            </p:grpSpPr>
            <p:sp>
              <p:nvSpPr>
                <p:cNvPr id="2496602" name="Rectangle 90"/>
                <p:cNvSpPr>
                  <a:spLocks noChangeArrowheads="1"/>
                </p:cNvSpPr>
                <p:nvPr/>
              </p:nvSpPr>
              <p:spPr bwMode="auto">
                <a:xfrm>
                  <a:off x="1152" y="1584"/>
                  <a:ext cx="96" cy="62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03" name="Rectangle 91"/>
                <p:cNvSpPr>
                  <a:spLocks noChangeArrowheads="1"/>
                </p:cNvSpPr>
                <p:nvPr/>
              </p:nvSpPr>
              <p:spPr bwMode="auto">
                <a:xfrm>
                  <a:off x="1152" y="1646"/>
                  <a:ext cx="96" cy="61"/>
                </a:xfrm>
                <a:prstGeom prst="rect">
                  <a:avLst/>
                </a:prstGeom>
                <a:solidFill>
                  <a:srgbClr val="DADADA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04" name="Rectangle 92"/>
                <p:cNvSpPr>
                  <a:spLocks noChangeArrowheads="1"/>
                </p:cNvSpPr>
                <p:nvPr/>
              </p:nvSpPr>
              <p:spPr bwMode="auto">
                <a:xfrm>
                  <a:off x="1152" y="1707"/>
                  <a:ext cx="96" cy="62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05" name="Rectangle 93"/>
                <p:cNvSpPr>
                  <a:spLocks noChangeArrowheads="1"/>
                </p:cNvSpPr>
                <p:nvPr/>
              </p:nvSpPr>
              <p:spPr bwMode="auto">
                <a:xfrm>
                  <a:off x="1152" y="1769"/>
                  <a:ext cx="96" cy="62"/>
                </a:xfrm>
                <a:prstGeom prst="rect">
                  <a:avLst/>
                </a:prstGeom>
                <a:solidFill>
                  <a:srgbClr val="91919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06" name="Rectangle 94"/>
                <p:cNvSpPr>
                  <a:spLocks noChangeArrowheads="1"/>
                </p:cNvSpPr>
                <p:nvPr/>
              </p:nvSpPr>
              <p:spPr bwMode="auto">
                <a:xfrm>
                  <a:off x="1152" y="1831"/>
                  <a:ext cx="96" cy="62"/>
                </a:xfrm>
                <a:prstGeom prst="rect">
                  <a:avLst/>
                </a:prstGeom>
                <a:solidFill>
                  <a:srgbClr val="67676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07" name="Rectangle 95"/>
                <p:cNvSpPr>
                  <a:spLocks noChangeArrowheads="1"/>
                </p:cNvSpPr>
                <p:nvPr/>
              </p:nvSpPr>
              <p:spPr bwMode="auto">
                <a:xfrm>
                  <a:off x="1152" y="1893"/>
                  <a:ext cx="96" cy="61"/>
                </a:xfrm>
                <a:prstGeom prst="rect">
                  <a:avLst/>
                </a:prstGeom>
                <a:solidFill>
                  <a:srgbClr val="39393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08" name="Rectangle 96"/>
                <p:cNvSpPr>
                  <a:spLocks noChangeArrowheads="1"/>
                </p:cNvSpPr>
                <p:nvPr/>
              </p:nvSpPr>
              <p:spPr bwMode="auto">
                <a:xfrm>
                  <a:off x="1152" y="1954"/>
                  <a:ext cx="96" cy="62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09" name="Rectangle 97"/>
                <p:cNvSpPr>
                  <a:spLocks noChangeArrowheads="1"/>
                </p:cNvSpPr>
                <p:nvPr/>
              </p:nvSpPr>
              <p:spPr bwMode="auto">
                <a:xfrm>
                  <a:off x="1156" y="1588"/>
                  <a:ext cx="88" cy="424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6" name="Group 98"/>
            <p:cNvGrpSpPr>
              <a:grpSpLocks/>
            </p:cNvGrpSpPr>
            <p:nvPr/>
          </p:nvGrpSpPr>
          <p:grpSpPr bwMode="auto">
            <a:xfrm>
              <a:off x="2440" y="1475"/>
              <a:ext cx="464" cy="432"/>
              <a:chOff x="1056" y="1472"/>
              <a:chExt cx="520" cy="432"/>
            </a:xfrm>
          </p:grpSpPr>
          <p:grpSp>
            <p:nvGrpSpPr>
              <p:cNvPr id="17" name="Group 99"/>
              <p:cNvGrpSpPr>
                <a:grpSpLocks/>
              </p:cNvGrpSpPr>
              <p:nvPr/>
            </p:nvGrpSpPr>
            <p:grpSpPr bwMode="auto">
              <a:xfrm>
                <a:off x="1144" y="1520"/>
                <a:ext cx="432" cy="336"/>
                <a:chOff x="1248" y="1632"/>
                <a:chExt cx="672" cy="336"/>
              </a:xfrm>
            </p:grpSpPr>
            <p:sp>
              <p:nvSpPr>
                <p:cNvPr id="2496612" name="Rectangle 100"/>
                <p:cNvSpPr>
                  <a:spLocks noChangeArrowheads="1"/>
                </p:cNvSpPr>
                <p:nvPr/>
              </p:nvSpPr>
              <p:spPr bwMode="auto">
                <a:xfrm>
                  <a:off x="1248" y="1632"/>
                  <a:ext cx="672" cy="48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13" name="Rectangle 101"/>
                <p:cNvSpPr>
                  <a:spLocks noChangeArrowheads="1"/>
                </p:cNvSpPr>
                <p:nvPr/>
              </p:nvSpPr>
              <p:spPr bwMode="auto">
                <a:xfrm>
                  <a:off x="1248" y="1680"/>
                  <a:ext cx="672" cy="48"/>
                </a:xfrm>
                <a:prstGeom prst="rect">
                  <a:avLst/>
                </a:prstGeom>
                <a:solidFill>
                  <a:srgbClr val="DADADA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14" name="Rectangle 102"/>
                <p:cNvSpPr>
                  <a:spLocks noChangeArrowheads="1"/>
                </p:cNvSpPr>
                <p:nvPr/>
              </p:nvSpPr>
              <p:spPr bwMode="auto">
                <a:xfrm>
                  <a:off x="1248" y="1728"/>
                  <a:ext cx="672" cy="48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15" name="Rectangle 103"/>
                <p:cNvSpPr>
                  <a:spLocks noChangeArrowheads="1"/>
                </p:cNvSpPr>
                <p:nvPr/>
              </p:nvSpPr>
              <p:spPr bwMode="auto">
                <a:xfrm>
                  <a:off x="1248" y="1776"/>
                  <a:ext cx="672" cy="48"/>
                </a:xfrm>
                <a:prstGeom prst="rect">
                  <a:avLst/>
                </a:prstGeom>
                <a:solidFill>
                  <a:srgbClr val="91919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16" name="Rectangle 104"/>
                <p:cNvSpPr>
                  <a:spLocks noChangeArrowheads="1"/>
                </p:cNvSpPr>
                <p:nvPr/>
              </p:nvSpPr>
              <p:spPr bwMode="auto">
                <a:xfrm>
                  <a:off x="1248" y="1824"/>
                  <a:ext cx="672" cy="48"/>
                </a:xfrm>
                <a:prstGeom prst="rect">
                  <a:avLst/>
                </a:prstGeom>
                <a:solidFill>
                  <a:srgbClr val="67676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17" name="Rectangle 105"/>
                <p:cNvSpPr>
                  <a:spLocks noChangeArrowheads="1"/>
                </p:cNvSpPr>
                <p:nvPr/>
              </p:nvSpPr>
              <p:spPr bwMode="auto">
                <a:xfrm>
                  <a:off x="1248" y="1872"/>
                  <a:ext cx="672" cy="48"/>
                </a:xfrm>
                <a:prstGeom prst="rect">
                  <a:avLst/>
                </a:prstGeom>
                <a:solidFill>
                  <a:srgbClr val="39393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18" name="Rectangle 106"/>
                <p:cNvSpPr>
                  <a:spLocks noChangeArrowheads="1"/>
                </p:cNvSpPr>
                <p:nvPr/>
              </p:nvSpPr>
              <p:spPr bwMode="auto">
                <a:xfrm>
                  <a:off x="1248" y="1920"/>
                  <a:ext cx="672" cy="48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19" name="Rectangle 107"/>
                <p:cNvSpPr>
                  <a:spLocks noChangeArrowheads="1"/>
                </p:cNvSpPr>
                <p:nvPr/>
              </p:nvSpPr>
              <p:spPr bwMode="auto">
                <a:xfrm>
                  <a:off x="1252" y="1636"/>
                  <a:ext cx="664" cy="3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8" name="Group 108"/>
              <p:cNvGrpSpPr>
                <a:grpSpLocks/>
              </p:cNvGrpSpPr>
              <p:nvPr/>
            </p:nvGrpSpPr>
            <p:grpSpPr bwMode="auto">
              <a:xfrm>
                <a:off x="1056" y="1472"/>
                <a:ext cx="96" cy="432"/>
                <a:chOff x="1152" y="1584"/>
                <a:chExt cx="96" cy="432"/>
              </a:xfrm>
            </p:grpSpPr>
            <p:sp>
              <p:nvSpPr>
                <p:cNvPr id="2496621" name="Rectangle 109"/>
                <p:cNvSpPr>
                  <a:spLocks noChangeArrowheads="1"/>
                </p:cNvSpPr>
                <p:nvPr/>
              </p:nvSpPr>
              <p:spPr bwMode="auto">
                <a:xfrm>
                  <a:off x="1152" y="1584"/>
                  <a:ext cx="96" cy="62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22" name="Rectangle 110"/>
                <p:cNvSpPr>
                  <a:spLocks noChangeArrowheads="1"/>
                </p:cNvSpPr>
                <p:nvPr/>
              </p:nvSpPr>
              <p:spPr bwMode="auto">
                <a:xfrm>
                  <a:off x="1152" y="1646"/>
                  <a:ext cx="96" cy="61"/>
                </a:xfrm>
                <a:prstGeom prst="rect">
                  <a:avLst/>
                </a:prstGeom>
                <a:solidFill>
                  <a:srgbClr val="DADADA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23" name="Rectangle 111"/>
                <p:cNvSpPr>
                  <a:spLocks noChangeArrowheads="1"/>
                </p:cNvSpPr>
                <p:nvPr/>
              </p:nvSpPr>
              <p:spPr bwMode="auto">
                <a:xfrm>
                  <a:off x="1152" y="1707"/>
                  <a:ext cx="96" cy="62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24" name="Rectangle 112"/>
                <p:cNvSpPr>
                  <a:spLocks noChangeArrowheads="1"/>
                </p:cNvSpPr>
                <p:nvPr/>
              </p:nvSpPr>
              <p:spPr bwMode="auto">
                <a:xfrm>
                  <a:off x="1152" y="1769"/>
                  <a:ext cx="96" cy="62"/>
                </a:xfrm>
                <a:prstGeom prst="rect">
                  <a:avLst/>
                </a:prstGeom>
                <a:solidFill>
                  <a:srgbClr val="91919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25" name="Rectangle 113"/>
                <p:cNvSpPr>
                  <a:spLocks noChangeArrowheads="1"/>
                </p:cNvSpPr>
                <p:nvPr/>
              </p:nvSpPr>
              <p:spPr bwMode="auto">
                <a:xfrm>
                  <a:off x="1152" y="1831"/>
                  <a:ext cx="96" cy="62"/>
                </a:xfrm>
                <a:prstGeom prst="rect">
                  <a:avLst/>
                </a:prstGeom>
                <a:solidFill>
                  <a:srgbClr val="67676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26" name="Rectangle 114"/>
                <p:cNvSpPr>
                  <a:spLocks noChangeArrowheads="1"/>
                </p:cNvSpPr>
                <p:nvPr/>
              </p:nvSpPr>
              <p:spPr bwMode="auto">
                <a:xfrm>
                  <a:off x="1152" y="1893"/>
                  <a:ext cx="96" cy="61"/>
                </a:xfrm>
                <a:prstGeom prst="rect">
                  <a:avLst/>
                </a:prstGeom>
                <a:solidFill>
                  <a:srgbClr val="39393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27" name="Rectangle 115"/>
                <p:cNvSpPr>
                  <a:spLocks noChangeArrowheads="1"/>
                </p:cNvSpPr>
                <p:nvPr/>
              </p:nvSpPr>
              <p:spPr bwMode="auto">
                <a:xfrm>
                  <a:off x="1152" y="1954"/>
                  <a:ext cx="96" cy="62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28" name="Rectangle 116"/>
                <p:cNvSpPr>
                  <a:spLocks noChangeArrowheads="1"/>
                </p:cNvSpPr>
                <p:nvPr/>
              </p:nvSpPr>
              <p:spPr bwMode="auto">
                <a:xfrm>
                  <a:off x="1156" y="1588"/>
                  <a:ext cx="88" cy="424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19" name="Group 117"/>
            <p:cNvGrpSpPr>
              <a:grpSpLocks/>
            </p:cNvGrpSpPr>
            <p:nvPr/>
          </p:nvGrpSpPr>
          <p:grpSpPr bwMode="auto">
            <a:xfrm>
              <a:off x="2899" y="1476"/>
              <a:ext cx="464" cy="432"/>
              <a:chOff x="1056" y="1472"/>
              <a:chExt cx="520" cy="432"/>
            </a:xfrm>
          </p:grpSpPr>
          <p:grpSp>
            <p:nvGrpSpPr>
              <p:cNvPr id="20" name="Group 118"/>
              <p:cNvGrpSpPr>
                <a:grpSpLocks/>
              </p:cNvGrpSpPr>
              <p:nvPr/>
            </p:nvGrpSpPr>
            <p:grpSpPr bwMode="auto">
              <a:xfrm>
                <a:off x="1144" y="1520"/>
                <a:ext cx="432" cy="336"/>
                <a:chOff x="1248" y="1632"/>
                <a:chExt cx="672" cy="336"/>
              </a:xfrm>
            </p:grpSpPr>
            <p:sp>
              <p:nvSpPr>
                <p:cNvPr id="2496631" name="Rectangle 119"/>
                <p:cNvSpPr>
                  <a:spLocks noChangeArrowheads="1"/>
                </p:cNvSpPr>
                <p:nvPr/>
              </p:nvSpPr>
              <p:spPr bwMode="auto">
                <a:xfrm>
                  <a:off x="1248" y="1632"/>
                  <a:ext cx="672" cy="48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32" name="Rectangle 120"/>
                <p:cNvSpPr>
                  <a:spLocks noChangeArrowheads="1"/>
                </p:cNvSpPr>
                <p:nvPr/>
              </p:nvSpPr>
              <p:spPr bwMode="auto">
                <a:xfrm>
                  <a:off x="1248" y="1680"/>
                  <a:ext cx="672" cy="48"/>
                </a:xfrm>
                <a:prstGeom prst="rect">
                  <a:avLst/>
                </a:prstGeom>
                <a:solidFill>
                  <a:srgbClr val="DADADA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33" name="Rectangle 121"/>
                <p:cNvSpPr>
                  <a:spLocks noChangeArrowheads="1"/>
                </p:cNvSpPr>
                <p:nvPr/>
              </p:nvSpPr>
              <p:spPr bwMode="auto">
                <a:xfrm>
                  <a:off x="1248" y="1728"/>
                  <a:ext cx="672" cy="48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34" name="Rectangle 122"/>
                <p:cNvSpPr>
                  <a:spLocks noChangeArrowheads="1"/>
                </p:cNvSpPr>
                <p:nvPr/>
              </p:nvSpPr>
              <p:spPr bwMode="auto">
                <a:xfrm>
                  <a:off x="1248" y="1776"/>
                  <a:ext cx="672" cy="48"/>
                </a:xfrm>
                <a:prstGeom prst="rect">
                  <a:avLst/>
                </a:prstGeom>
                <a:solidFill>
                  <a:srgbClr val="91919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35" name="Rectangle 123"/>
                <p:cNvSpPr>
                  <a:spLocks noChangeArrowheads="1"/>
                </p:cNvSpPr>
                <p:nvPr/>
              </p:nvSpPr>
              <p:spPr bwMode="auto">
                <a:xfrm>
                  <a:off x="1248" y="1824"/>
                  <a:ext cx="672" cy="48"/>
                </a:xfrm>
                <a:prstGeom prst="rect">
                  <a:avLst/>
                </a:prstGeom>
                <a:solidFill>
                  <a:srgbClr val="67676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36" name="Rectangle 124"/>
                <p:cNvSpPr>
                  <a:spLocks noChangeArrowheads="1"/>
                </p:cNvSpPr>
                <p:nvPr/>
              </p:nvSpPr>
              <p:spPr bwMode="auto">
                <a:xfrm>
                  <a:off x="1248" y="1872"/>
                  <a:ext cx="672" cy="48"/>
                </a:xfrm>
                <a:prstGeom prst="rect">
                  <a:avLst/>
                </a:prstGeom>
                <a:solidFill>
                  <a:srgbClr val="39393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37" name="Rectangle 125"/>
                <p:cNvSpPr>
                  <a:spLocks noChangeArrowheads="1"/>
                </p:cNvSpPr>
                <p:nvPr/>
              </p:nvSpPr>
              <p:spPr bwMode="auto">
                <a:xfrm>
                  <a:off x="1248" y="1920"/>
                  <a:ext cx="672" cy="48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38" name="Rectangle 126"/>
                <p:cNvSpPr>
                  <a:spLocks noChangeArrowheads="1"/>
                </p:cNvSpPr>
                <p:nvPr/>
              </p:nvSpPr>
              <p:spPr bwMode="auto">
                <a:xfrm>
                  <a:off x="1252" y="1636"/>
                  <a:ext cx="664" cy="3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1" name="Group 127"/>
              <p:cNvGrpSpPr>
                <a:grpSpLocks/>
              </p:cNvGrpSpPr>
              <p:nvPr/>
            </p:nvGrpSpPr>
            <p:grpSpPr bwMode="auto">
              <a:xfrm>
                <a:off x="1056" y="1472"/>
                <a:ext cx="96" cy="432"/>
                <a:chOff x="1152" y="1584"/>
                <a:chExt cx="96" cy="432"/>
              </a:xfrm>
            </p:grpSpPr>
            <p:sp>
              <p:nvSpPr>
                <p:cNvPr id="2496640" name="Rectangle 128"/>
                <p:cNvSpPr>
                  <a:spLocks noChangeArrowheads="1"/>
                </p:cNvSpPr>
                <p:nvPr/>
              </p:nvSpPr>
              <p:spPr bwMode="auto">
                <a:xfrm>
                  <a:off x="1152" y="1584"/>
                  <a:ext cx="96" cy="62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41" name="Rectangle 129"/>
                <p:cNvSpPr>
                  <a:spLocks noChangeArrowheads="1"/>
                </p:cNvSpPr>
                <p:nvPr/>
              </p:nvSpPr>
              <p:spPr bwMode="auto">
                <a:xfrm>
                  <a:off x="1152" y="1646"/>
                  <a:ext cx="96" cy="61"/>
                </a:xfrm>
                <a:prstGeom prst="rect">
                  <a:avLst/>
                </a:prstGeom>
                <a:solidFill>
                  <a:srgbClr val="DADADA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42" name="Rectangle 130"/>
                <p:cNvSpPr>
                  <a:spLocks noChangeArrowheads="1"/>
                </p:cNvSpPr>
                <p:nvPr/>
              </p:nvSpPr>
              <p:spPr bwMode="auto">
                <a:xfrm>
                  <a:off x="1152" y="1707"/>
                  <a:ext cx="96" cy="62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43" name="Rectangle 131"/>
                <p:cNvSpPr>
                  <a:spLocks noChangeArrowheads="1"/>
                </p:cNvSpPr>
                <p:nvPr/>
              </p:nvSpPr>
              <p:spPr bwMode="auto">
                <a:xfrm>
                  <a:off x="1152" y="1769"/>
                  <a:ext cx="96" cy="62"/>
                </a:xfrm>
                <a:prstGeom prst="rect">
                  <a:avLst/>
                </a:prstGeom>
                <a:solidFill>
                  <a:srgbClr val="91919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44" name="Rectangle 132"/>
                <p:cNvSpPr>
                  <a:spLocks noChangeArrowheads="1"/>
                </p:cNvSpPr>
                <p:nvPr/>
              </p:nvSpPr>
              <p:spPr bwMode="auto">
                <a:xfrm>
                  <a:off x="1152" y="1831"/>
                  <a:ext cx="96" cy="62"/>
                </a:xfrm>
                <a:prstGeom prst="rect">
                  <a:avLst/>
                </a:prstGeom>
                <a:solidFill>
                  <a:srgbClr val="67676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45" name="Rectangle 133"/>
                <p:cNvSpPr>
                  <a:spLocks noChangeArrowheads="1"/>
                </p:cNvSpPr>
                <p:nvPr/>
              </p:nvSpPr>
              <p:spPr bwMode="auto">
                <a:xfrm>
                  <a:off x="1152" y="1893"/>
                  <a:ext cx="96" cy="61"/>
                </a:xfrm>
                <a:prstGeom prst="rect">
                  <a:avLst/>
                </a:prstGeom>
                <a:solidFill>
                  <a:srgbClr val="39393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46" name="Rectangle 134"/>
                <p:cNvSpPr>
                  <a:spLocks noChangeArrowheads="1"/>
                </p:cNvSpPr>
                <p:nvPr/>
              </p:nvSpPr>
              <p:spPr bwMode="auto">
                <a:xfrm>
                  <a:off x="1152" y="1954"/>
                  <a:ext cx="96" cy="62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47" name="Rectangle 135"/>
                <p:cNvSpPr>
                  <a:spLocks noChangeArrowheads="1"/>
                </p:cNvSpPr>
                <p:nvPr/>
              </p:nvSpPr>
              <p:spPr bwMode="auto">
                <a:xfrm>
                  <a:off x="1156" y="1588"/>
                  <a:ext cx="88" cy="424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2" name="Group 136"/>
            <p:cNvGrpSpPr>
              <a:grpSpLocks/>
            </p:cNvGrpSpPr>
            <p:nvPr/>
          </p:nvGrpSpPr>
          <p:grpSpPr bwMode="auto">
            <a:xfrm>
              <a:off x="3358" y="1476"/>
              <a:ext cx="464" cy="432"/>
              <a:chOff x="1056" y="1472"/>
              <a:chExt cx="520" cy="432"/>
            </a:xfrm>
          </p:grpSpPr>
          <p:grpSp>
            <p:nvGrpSpPr>
              <p:cNvPr id="23" name="Group 137"/>
              <p:cNvGrpSpPr>
                <a:grpSpLocks/>
              </p:cNvGrpSpPr>
              <p:nvPr/>
            </p:nvGrpSpPr>
            <p:grpSpPr bwMode="auto">
              <a:xfrm>
                <a:off x="1144" y="1520"/>
                <a:ext cx="432" cy="336"/>
                <a:chOff x="1248" y="1632"/>
                <a:chExt cx="672" cy="336"/>
              </a:xfrm>
            </p:grpSpPr>
            <p:sp>
              <p:nvSpPr>
                <p:cNvPr id="2496650" name="Rectangle 138"/>
                <p:cNvSpPr>
                  <a:spLocks noChangeArrowheads="1"/>
                </p:cNvSpPr>
                <p:nvPr/>
              </p:nvSpPr>
              <p:spPr bwMode="auto">
                <a:xfrm>
                  <a:off x="1248" y="1632"/>
                  <a:ext cx="672" cy="48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51" name="Rectangle 139"/>
                <p:cNvSpPr>
                  <a:spLocks noChangeArrowheads="1"/>
                </p:cNvSpPr>
                <p:nvPr/>
              </p:nvSpPr>
              <p:spPr bwMode="auto">
                <a:xfrm>
                  <a:off x="1248" y="1680"/>
                  <a:ext cx="672" cy="48"/>
                </a:xfrm>
                <a:prstGeom prst="rect">
                  <a:avLst/>
                </a:prstGeom>
                <a:solidFill>
                  <a:srgbClr val="DADADA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52" name="Rectangle 140"/>
                <p:cNvSpPr>
                  <a:spLocks noChangeArrowheads="1"/>
                </p:cNvSpPr>
                <p:nvPr/>
              </p:nvSpPr>
              <p:spPr bwMode="auto">
                <a:xfrm>
                  <a:off x="1248" y="1728"/>
                  <a:ext cx="672" cy="48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53" name="Rectangle 141"/>
                <p:cNvSpPr>
                  <a:spLocks noChangeArrowheads="1"/>
                </p:cNvSpPr>
                <p:nvPr/>
              </p:nvSpPr>
              <p:spPr bwMode="auto">
                <a:xfrm>
                  <a:off x="1248" y="1776"/>
                  <a:ext cx="672" cy="48"/>
                </a:xfrm>
                <a:prstGeom prst="rect">
                  <a:avLst/>
                </a:prstGeom>
                <a:solidFill>
                  <a:srgbClr val="91919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54" name="Rectangle 142"/>
                <p:cNvSpPr>
                  <a:spLocks noChangeArrowheads="1"/>
                </p:cNvSpPr>
                <p:nvPr/>
              </p:nvSpPr>
              <p:spPr bwMode="auto">
                <a:xfrm>
                  <a:off x="1248" y="1824"/>
                  <a:ext cx="672" cy="48"/>
                </a:xfrm>
                <a:prstGeom prst="rect">
                  <a:avLst/>
                </a:prstGeom>
                <a:solidFill>
                  <a:srgbClr val="67676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55" name="Rectangle 143"/>
                <p:cNvSpPr>
                  <a:spLocks noChangeArrowheads="1"/>
                </p:cNvSpPr>
                <p:nvPr/>
              </p:nvSpPr>
              <p:spPr bwMode="auto">
                <a:xfrm>
                  <a:off x="1248" y="1872"/>
                  <a:ext cx="672" cy="48"/>
                </a:xfrm>
                <a:prstGeom prst="rect">
                  <a:avLst/>
                </a:prstGeom>
                <a:solidFill>
                  <a:srgbClr val="39393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56" name="Rectangle 144"/>
                <p:cNvSpPr>
                  <a:spLocks noChangeArrowheads="1"/>
                </p:cNvSpPr>
                <p:nvPr/>
              </p:nvSpPr>
              <p:spPr bwMode="auto">
                <a:xfrm>
                  <a:off x="1248" y="1920"/>
                  <a:ext cx="672" cy="48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57" name="Rectangle 145"/>
                <p:cNvSpPr>
                  <a:spLocks noChangeArrowheads="1"/>
                </p:cNvSpPr>
                <p:nvPr/>
              </p:nvSpPr>
              <p:spPr bwMode="auto">
                <a:xfrm>
                  <a:off x="1252" y="1636"/>
                  <a:ext cx="664" cy="3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4" name="Group 146"/>
              <p:cNvGrpSpPr>
                <a:grpSpLocks/>
              </p:cNvGrpSpPr>
              <p:nvPr/>
            </p:nvGrpSpPr>
            <p:grpSpPr bwMode="auto">
              <a:xfrm>
                <a:off x="1056" y="1472"/>
                <a:ext cx="96" cy="432"/>
                <a:chOff x="1152" y="1584"/>
                <a:chExt cx="96" cy="432"/>
              </a:xfrm>
            </p:grpSpPr>
            <p:sp>
              <p:nvSpPr>
                <p:cNvPr id="2496659" name="Rectangle 147"/>
                <p:cNvSpPr>
                  <a:spLocks noChangeArrowheads="1"/>
                </p:cNvSpPr>
                <p:nvPr/>
              </p:nvSpPr>
              <p:spPr bwMode="auto">
                <a:xfrm>
                  <a:off x="1152" y="1584"/>
                  <a:ext cx="96" cy="62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60" name="Rectangle 148"/>
                <p:cNvSpPr>
                  <a:spLocks noChangeArrowheads="1"/>
                </p:cNvSpPr>
                <p:nvPr/>
              </p:nvSpPr>
              <p:spPr bwMode="auto">
                <a:xfrm>
                  <a:off x="1152" y="1646"/>
                  <a:ext cx="96" cy="61"/>
                </a:xfrm>
                <a:prstGeom prst="rect">
                  <a:avLst/>
                </a:prstGeom>
                <a:solidFill>
                  <a:srgbClr val="DADADA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61" name="Rectangle 149"/>
                <p:cNvSpPr>
                  <a:spLocks noChangeArrowheads="1"/>
                </p:cNvSpPr>
                <p:nvPr/>
              </p:nvSpPr>
              <p:spPr bwMode="auto">
                <a:xfrm>
                  <a:off x="1152" y="1707"/>
                  <a:ext cx="96" cy="62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62" name="Rectangle 150"/>
                <p:cNvSpPr>
                  <a:spLocks noChangeArrowheads="1"/>
                </p:cNvSpPr>
                <p:nvPr/>
              </p:nvSpPr>
              <p:spPr bwMode="auto">
                <a:xfrm>
                  <a:off x="1152" y="1769"/>
                  <a:ext cx="96" cy="62"/>
                </a:xfrm>
                <a:prstGeom prst="rect">
                  <a:avLst/>
                </a:prstGeom>
                <a:solidFill>
                  <a:srgbClr val="91919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63" name="Rectangle 151"/>
                <p:cNvSpPr>
                  <a:spLocks noChangeArrowheads="1"/>
                </p:cNvSpPr>
                <p:nvPr/>
              </p:nvSpPr>
              <p:spPr bwMode="auto">
                <a:xfrm>
                  <a:off x="1152" y="1831"/>
                  <a:ext cx="96" cy="62"/>
                </a:xfrm>
                <a:prstGeom prst="rect">
                  <a:avLst/>
                </a:prstGeom>
                <a:solidFill>
                  <a:srgbClr val="67676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64" name="Rectangle 152"/>
                <p:cNvSpPr>
                  <a:spLocks noChangeArrowheads="1"/>
                </p:cNvSpPr>
                <p:nvPr/>
              </p:nvSpPr>
              <p:spPr bwMode="auto">
                <a:xfrm>
                  <a:off x="1152" y="1893"/>
                  <a:ext cx="96" cy="61"/>
                </a:xfrm>
                <a:prstGeom prst="rect">
                  <a:avLst/>
                </a:prstGeom>
                <a:solidFill>
                  <a:srgbClr val="39393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65" name="Rectangle 153"/>
                <p:cNvSpPr>
                  <a:spLocks noChangeArrowheads="1"/>
                </p:cNvSpPr>
                <p:nvPr/>
              </p:nvSpPr>
              <p:spPr bwMode="auto">
                <a:xfrm>
                  <a:off x="1152" y="1954"/>
                  <a:ext cx="96" cy="62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66" name="Rectangle 154"/>
                <p:cNvSpPr>
                  <a:spLocks noChangeArrowheads="1"/>
                </p:cNvSpPr>
                <p:nvPr/>
              </p:nvSpPr>
              <p:spPr bwMode="auto">
                <a:xfrm>
                  <a:off x="1156" y="1588"/>
                  <a:ext cx="88" cy="424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5" name="Group 155"/>
            <p:cNvGrpSpPr>
              <a:grpSpLocks/>
            </p:cNvGrpSpPr>
            <p:nvPr/>
          </p:nvGrpSpPr>
          <p:grpSpPr bwMode="auto">
            <a:xfrm>
              <a:off x="3817" y="1476"/>
              <a:ext cx="464" cy="432"/>
              <a:chOff x="1056" y="1472"/>
              <a:chExt cx="520" cy="432"/>
            </a:xfrm>
          </p:grpSpPr>
          <p:grpSp>
            <p:nvGrpSpPr>
              <p:cNvPr id="26" name="Group 156"/>
              <p:cNvGrpSpPr>
                <a:grpSpLocks/>
              </p:cNvGrpSpPr>
              <p:nvPr/>
            </p:nvGrpSpPr>
            <p:grpSpPr bwMode="auto">
              <a:xfrm>
                <a:off x="1144" y="1520"/>
                <a:ext cx="432" cy="336"/>
                <a:chOff x="1248" y="1632"/>
                <a:chExt cx="672" cy="336"/>
              </a:xfrm>
            </p:grpSpPr>
            <p:sp>
              <p:nvSpPr>
                <p:cNvPr id="2496669" name="Rectangle 157"/>
                <p:cNvSpPr>
                  <a:spLocks noChangeArrowheads="1"/>
                </p:cNvSpPr>
                <p:nvPr/>
              </p:nvSpPr>
              <p:spPr bwMode="auto">
                <a:xfrm>
                  <a:off x="1248" y="1632"/>
                  <a:ext cx="672" cy="48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70" name="Rectangle 158"/>
                <p:cNvSpPr>
                  <a:spLocks noChangeArrowheads="1"/>
                </p:cNvSpPr>
                <p:nvPr/>
              </p:nvSpPr>
              <p:spPr bwMode="auto">
                <a:xfrm>
                  <a:off x="1248" y="1680"/>
                  <a:ext cx="672" cy="48"/>
                </a:xfrm>
                <a:prstGeom prst="rect">
                  <a:avLst/>
                </a:prstGeom>
                <a:solidFill>
                  <a:srgbClr val="DADADA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71" name="Rectangle 159"/>
                <p:cNvSpPr>
                  <a:spLocks noChangeArrowheads="1"/>
                </p:cNvSpPr>
                <p:nvPr/>
              </p:nvSpPr>
              <p:spPr bwMode="auto">
                <a:xfrm>
                  <a:off x="1248" y="1728"/>
                  <a:ext cx="672" cy="48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72" name="Rectangle 160"/>
                <p:cNvSpPr>
                  <a:spLocks noChangeArrowheads="1"/>
                </p:cNvSpPr>
                <p:nvPr/>
              </p:nvSpPr>
              <p:spPr bwMode="auto">
                <a:xfrm>
                  <a:off x="1248" y="1776"/>
                  <a:ext cx="672" cy="48"/>
                </a:xfrm>
                <a:prstGeom prst="rect">
                  <a:avLst/>
                </a:prstGeom>
                <a:solidFill>
                  <a:srgbClr val="91919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73" name="Rectangle 161"/>
                <p:cNvSpPr>
                  <a:spLocks noChangeArrowheads="1"/>
                </p:cNvSpPr>
                <p:nvPr/>
              </p:nvSpPr>
              <p:spPr bwMode="auto">
                <a:xfrm>
                  <a:off x="1248" y="1824"/>
                  <a:ext cx="672" cy="48"/>
                </a:xfrm>
                <a:prstGeom prst="rect">
                  <a:avLst/>
                </a:prstGeom>
                <a:solidFill>
                  <a:srgbClr val="67676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74" name="Rectangle 162"/>
                <p:cNvSpPr>
                  <a:spLocks noChangeArrowheads="1"/>
                </p:cNvSpPr>
                <p:nvPr/>
              </p:nvSpPr>
              <p:spPr bwMode="auto">
                <a:xfrm>
                  <a:off x="1248" y="1872"/>
                  <a:ext cx="672" cy="48"/>
                </a:xfrm>
                <a:prstGeom prst="rect">
                  <a:avLst/>
                </a:prstGeom>
                <a:solidFill>
                  <a:srgbClr val="39393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75" name="Rectangle 163"/>
                <p:cNvSpPr>
                  <a:spLocks noChangeArrowheads="1"/>
                </p:cNvSpPr>
                <p:nvPr/>
              </p:nvSpPr>
              <p:spPr bwMode="auto">
                <a:xfrm>
                  <a:off x="1248" y="1920"/>
                  <a:ext cx="672" cy="48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76" name="Rectangle 164"/>
                <p:cNvSpPr>
                  <a:spLocks noChangeArrowheads="1"/>
                </p:cNvSpPr>
                <p:nvPr/>
              </p:nvSpPr>
              <p:spPr bwMode="auto">
                <a:xfrm>
                  <a:off x="1252" y="1636"/>
                  <a:ext cx="664" cy="3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7" name="Group 165"/>
              <p:cNvGrpSpPr>
                <a:grpSpLocks/>
              </p:cNvGrpSpPr>
              <p:nvPr/>
            </p:nvGrpSpPr>
            <p:grpSpPr bwMode="auto">
              <a:xfrm>
                <a:off x="1056" y="1472"/>
                <a:ext cx="96" cy="432"/>
                <a:chOff x="1152" y="1584"/>
                <a:chExt cx="96" cy="432"/>
              </a:xfrm>
            </p:grpSpPr>
            <p:sp>
              <p:nvSpPr>
                <p:cNvPr id="2496678" name="Rectangle 166"/>
                <p:cNvSpPr>
                  <a:spLocks noChangeArrowheads="1"/>
                </p:cNvSpPr>
                <p:nvPr/>
              </p:nvSpPr>
              <p:spPr bwMode="auto">
                <a:xfrm>
                  <a:off x="1152" y="1584"/>
                  <a:ext cx="96" cy="62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79" name="Rectangle 167"/>
                <p:cNvSpPr>
                  <a:spLocks noChangeArrowheads="1"/>
                </p:cNvSpPr>
                <p:nvPr/>
              </p:nvSpPr>
              <p:spPr bwMode="auto">
                <a:xfrm>
                  <a:off x="1152" y="1646"/>
                  <a:ext cx="96" cy="61"/>
                </a:xfrm>
                <a:prstGeom prst="rect">
                  <a:avLst/>
                </a:prstGeom>
                <a:solidFill>
                  <a:srgbClr val="DADADA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80" name="Rectangle 168"/>
                <p:cNvSpPr>
                  <a:spLocks noChangeArrowheads="1"/>
                </p:cNvSpPr>
                <p:nvPr/>
              </p:nvSpPr>
              <p:spPr bwMode="auto">
                <a:xfrm>
                  <a:off x="1152" y="1707"/>
                  <a:ext cx="96" cy="62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81" name="Rectangle 169"/>
                <p:cNvSpPr>
                  <a:spLocks noChangeArrowheads="1"/>
                </p:cNvSpPr>
                <p:nvPr/>
              </p:nvSpPr>
              <p:spPr bwMode="auto">
                <a:xfrm>
                  <a:off x="1152" y="1769"/>
                  <a:ext cx="96" cy="62"/>
                </a:xfrm>
                <a:prstGeom prst="rect">
                  <a:avLst/>
                </a:prstGeom>
                <a:solidFill>
                  <a:srgbClr val="91919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82" name="Rectangle 170"/>
                <p:cNvSpPr>
                  <a:spLocks noChangeArrowheads="1"/>
                </p:cNvSpPr>
                <p:nvPr/>
              </p:nvSpPr>
              <p:spPr bwMode="auto">
                <a:xfrm>
                  <a:off x="1152" y="1831"/>
                  <a:ext cx="96" cy="62"/>
                </a:xfrm>
                <a:prstGeom prst="rect">
                  <a:avLst/>
                </a:prstGeom>
                <a:solidFill>
                  <a:srgbClr val="67676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83" name="Rectangle 171"/>
                <p:cNvSpPr>
                  <a:spLocks noChangeArrowheads="1"/>
                </p:cNvSpPr>
                <p:nvPr/>
              </p:nvSpPr>
              <p:spPr bwMode="auto">
                <a:xfrm>
                  <a:off x="1152" y="1893"/>
                  <a:ext cx="96" cy="61"/>
                </a:xfrm>
                <a:prstGeom prst="rect">
                  <a:avLst/>
                </a:prstGeom>
                <a:solidFill>
                  <a:srgbClr val="39393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84" name="Rectangle 172"/>
                <p:cNvSpPr>
                  <a:spLocks noChangeArrowheads="1"/>
                </p:cNvSpPr>
                <p:nvPr/>
              </p:nvSpPr>
              <p:spPr bwMode="auto">
                <a:xfrm>
                  <a:off x="1152" y="1954"/>
                  <a:ext cx="96" cy="62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85" name="Rectangle 173"/>
                <p:cNvSpPr>
                  <a:spLocks noChangeArrowheads="1"/>
                </p:cNvSpPr>
                <p:nvPr/>
              </p:nvSpPr>
              <p:spPr bwMode="auto">
                <a:xfrm>
                  <a:off x="1156" y="1588"/>
                  <a:ext cx="88" cy="424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8" name="Group 174"/>
            <p:cNvGrpSpPr>
              <a:grpSpLocks/>
            </p:cNvGrpSpPr>
            <p:nvPr/>
          </p:nvGrpSpPr>
          <p:grpSpPr bwMode="auto">
            <a:xfrm>
              <a:off x="4270" y="1476"/>
              <a:ext cx="464" cy="432"/>
              <a:chOff x="1056" y="1472"/>
              <a:chExt cx="520" cy="432"/>
            </a:xfrm>
          </p:grpSpPr>
          <p:grpSp>
            <p:nvGrpSpPr>
              <p:cNvPr id="29" name="Group 175"/>
              <p:cNvGrpSpPr>
                <a:grpSpLocks/>
              </p:cNvGrpSpPr>
              <p:nvPr/>
            </p:nvGrpSpPr>
            <p:grpSpPr bwMode="auto">
              <a:xfrm>
                <a:off x="1144" y="1520"/>
                <a:ext cx="432" cy="336"/>
                <a:chOff x="1248" y="1632"/>
                <a:chExt cx="672" cy="336"/>
              </a:xfrm>
            </p:grpSpPr>
            <p:sp>
              <p:nvSpPr>
                <p:cNvPr id="2496688" name="Rectangle 176"/>
                <p:cNvSpPr>
                  <a:spLocks noChangeArrowheads="1"/>
                </p:cNvSpPr>
                <p:nvPr/>
              </p:nvSpPr>
              <p:spPr bwMode="auto">
                <a:xfrm>
                  <a:off x="1248" y="1632"/>
                  <a:ext cx="672" cy="48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89" name="Rectangle 177"/>
                <p:cNvSpPr>
                  <a:spLocks noChangeArrowheads="1"/>
                </p:cNvSpPr>
                <p:nvPr/>
              </p:nvSpPr>
              <p:spPr bwMode="auto">
                <a:xfrm>
                  <a:off x="1248" y="1680"/>
                  <a:ext cx="672" cy="48"/>
                </a:xfrm>
                <a:prstGeom prst="rect">
                  <a:avLst/>
                </a:prstGeom>
                <a:solidFill>
                  <a:srgbClr val="DADADA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90" name="Rectangle 178"/>
                <p:cNvSpPr>
                  <a:spLocks noChangeArrowheads="1"/>
                </p:cNvSpPr>
                <p:nvPr/>
              </p:nvSpPr>
              <p:spPr bwMode="auto">
                <a:xfrm>
                  <a:off x="1248" y="1728"/>
                  <a:ext cx="672" cy="48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91" name="Rectangle 179"/>
                <p:cNvSpPr>
                  <a:spLocks noChangeArrowheads="1"/>
                </p:cNvSpPr>
                <p:nvPr/>
              </p:nvSpPr>
              <p:spPr bwMode="auto">
                <a:xfrm>
                  <a:off x="1248" y="1776"/>
                  <a:ext cx="672" cy="48"/>
                </a:xfrm>
                <a:prstGeom prst="rect">
                  <a:avLst/>
                </a:prstGeom>
                <a:solidFill>
                  <a:srgbClr val="91919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92" name="Rectangle 180"/>
                <p:cNvSpPr>
                  <a:spLocks noChangeArrowheads="1"/>
                </p:cNvSpPr>
                <p:nvPr/>
              </p:nvSpPr>
              <p:spPr bwMode="auto">
                <a:xfrm>
                  <a:off x="1248" y="1824"/>
                  <a:ext cx="672" cy="48"/>
                </a:xfrm>
                <a:prstGeom prst="rect">
                  <a:avLst/>
                </a:prstGeom>
                <a:solidFill>
                  <a:srgbClr val="67676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93" name="Rectangle 181"/>
                <p:cNvSpPr>
                  <a:spLocks noChangeArrowheads="1"/>
                </p:cNvSpPr>
                <p:nvPr/>
              </p:nvSpPr>
              <p:spPr bwMode="auto">
                <a:xfrm>
                  <a:off x="1248" y="1872"/>
                  <a:ext cx="672" cy="48"/>
                </a:xfrm>
                <a:prstGeom prst="rect">
                  <a:avLst/>
                </a:prstGeom>
                <a:solidFill>
                  <a:srgbClr val="39393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94" name="Rectangle 182"/>
                <p:cNvSpPr>
                  <a:spLocks noChangeArrowheads="1"/>
                </p:cNvSpPr>
                <p:nvPr/>
              </p:nvSpPr>
              <p:spPr bwMode="auto">
                <a:xfrm>
                  <a:off x="1248" y="1920"/>
                  <a:ext cx="672" cy="48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95" name="Rectangle 183"/>
                <p:cNvSpPr>
                  <a:spLocks noChangeArrowheads="1"/>
                </p:cNvSpPr>
                <p:nvPr/>
              </p:nvSpPr>
              <p:spPr bwMode="auto">
                <a:xfrm>
                  <a:off x="1252" y="1636"/>
                  <a:ext cx="664" cy="32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0" name="Group 184"/>
              <p:cNvGrpSpPr>
                <a:grpSpLocks/>
              </p:cNvGrpSpPr>
              <p:nvPr/>
            </p:nvGrpSpPr>
            <p:grpSpPr bwMode="auto">
              <a:xfrm>
                <a:off x="1056" y="1472"/>
                <a:ext cx="96" cy="432"/>
                <a:chOff x="1152" y="1584"/>
                <a:chExt cx="96" cy="432"/>
              </a:xfrm>
            </p:grpSpPr>
            <p:sp>
              <p:nvSpPr>
                <p:cNvPr id="2496697" name="Rectangle 185"/>
                <p:cNvSpPr>
                  <a:spLocks noChangeArrowheads="1"/>
                </p:cNvSpPr>
                <p:nvPr/>
              </p:nvSpPr>
              <p:spPr bwMode="auto">
                <a:xfrm>
                  <a:off x="1152" y="1584"/>
                  <a:ext cx="96" cy="62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98" name="Rectangle 186"/>
                <p:cNvSpPr>
                  <a:spLocks noChangeArrowheads="1"/>
                </p:cNvSpPr>
                <p:nvPr/>
              </p:nvSpPr>
              <p:spPr bwMode="auto">
                <a:xfrm>
                  <a:off x="1152" y="1646"/>
                  <a:ext cx="96" cy="61"/>
                </a:xfrm>
                <a:prstGeom prst="rect">
                  <a:avLst/>
                </a:prstGeom>
                <a:solidFill>
                  <a:srgbClr val="DADADA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699" name="Rectangle 187"/>
                <p:cNvSpPr>
                  <a:spLocks noChangeArrowheads="1"/>
                </p:cNvSpPr>
                <p:nvPr/>
              </p:nvSpPr>
              <p:spPr bwMode="auto">
                <a:xfrm>
                  <a:off x="1152" y="1707"/>
                  <a:ext cx="96" cy="62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700" name="Rectangle 188"/>
                <p:cNvSpPr>
                  <a:spLocks noChangeArrowheads="1"/>
                </p:cNvSpPr>
                <p:nvPr/>
              </p:nvSpPr>
              <p:spPr bwMode="auto">
                <a:xfrm>
                  <a:off x="1152" y="1769"/>
                  <a:ext cx="96" cy="62"/>
                </a:xfrm>
                <a:prstGeom prst="rect">
                  <a:avLst/>
                </a:prstGeom>
                <a:solidFill>
                  <a:srgbClr val="91919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701" name="Rectangle 189"/>
                <p:cNvSpPr>
                  <a:spLocks noChangeArrowheads="1"/>
                </p:cNvSpPr>
                <p:nvPr/>
              </p:nvSpPr>
              <p:spPr bwMode="auto">
                <a:xfrm>
                  <a:off x="1152" y="1831"/>
                  <a:ext cx="96" cy="62"/>
                </a:xfrm>
                <a:prstGeom prst="rect">
                  <a:avLst/>
                </a:prstGeom>
                <a:solidFill>
                  <a:srgbClr val="67676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702" name="Rectangle 190"/>
                <p:cNvSpPr>
                  <a:spLocks noChangeArrowheads="1"/>
                </p:cNvSpPr>
                <p:nvPr/>
              </p:nvSpPr>
              <p:spPr bwMode="auto">
                <a:xfrm>
                  <a:off x="1152" y="1893"/>
                  <a:ext cx="96" cy="61"/>
                </a:xfrm>
                <a:prstGeom prst="rect">
                  <a:avLst/>
                </a:prstGeom>
                <a:solidFill>
                  <a:srgbClr val="39393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703" name="Rectangle 191"/>
                <p:cNvSpPr>
                  <a:spLocks noChangeArrowheads="1"/>
                </p:cNvSpPr>
                <p:nvPr/>
              </p:nvSpPr>
              <p:spPr bwMode="auto">
                <a:xfrm>
                  <a:off x="1152" y="1954"/>
                  <a:ext cx="96" cy="62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96704" name="Rectangle 192"/>
                <p:cNvSpPr>
                  <a:spLocks noChangeArrowheads="1"/>
                </p:cNvSpPr>
                <p:nvPr/>
              </p:nvSpPr>
              <p:spPr bwMode="auto">
                <a:xfrm>
                  <a:off x="1156" y="1588"/>
                  <a:ext cx="88" cy="424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31" name="Group 193"/>
            <p:cNvGrpSpPr>
              <a:grpSpLocks/>
            </p:cNvGrpSpPr>
            <p:nvPr/>
          </p:nvGrpSpPr>
          <p:grpSpPr bwMode="auto">
            <a:xfrm>
              <a:off x="4698" y="1475"/>
              <a:ext cx="96" cy="432"/>
              <a:chOff x="4992" y="1584"/>
              <a:chExt cx="96" cy="432"/>
            </a:xfrm>
          </p:grpSpPr>
          <p:sp>
            <p:nvSpPr>
              <p:cNvPr id="2496706" name="Rectangle 194"/>
              <p:cNvSpPr>
                <a:spLocks noChangeArrowheads="1"/>
              </p:cNvSpPr>
              <p:nvPr/>
            </p:nvSpPr>
            <p:spPr bwMode="auto">
              <a:xfrm>
                <a:off x="4992" y="1584"/>
                <a:ext cx="96" cy="62"/>
              </a:xfrm>
              <a:prstGeom prst="rect">
                <a:avLst/>
              </a:prstGeom>
              <a:solidFill>
                <a:srgbClr val="B2B2B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96707" name="Rectangle 195"/>
              <p:cNvSpPr>
                <a:spLocks noChangeArrowheads="1"/>
              </p:cNvSpPr>
              <p:nvPr/>
            </p:nvSpPr>
            <p:spPr bwMode="auto">
              <a:xfrm>
                <a:off x="4992" y="1646"/>
                <a:ext cx="96" cy="61"/>
              </a:xfrm>
              <a:prstGeom prst="rect">
                <a:avLst/>
              </a:prstGeom>
              <a:solidFill>
                <a:srgbClr val="DADADA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96708" name="Rectangle 196"/>
              <p:cNvSpPr>
                <a:spLocks noChangeArrowheads="1"/>
              </p:cNvSpPr>
              <p:nvPr/>
            </p:nvSpPr>
            <p:spPr bwMode="auto">
              <a:xfrm>
                <a:off x="4992" y="1707"/>
                <a:ext cx="96" cy="62"/>
              </a:xfrm>
              <a:prstGeom prst="rect">
                <a:avLst/>
              </a:prstGeom>
              <a:solidFill>
                <a:srgbClr val="B2B2B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96709" name="Rectangle 197"/>
              <p:cNvSpPr>
                <a:spLocks noChangeArrowheads="1"/>
              </p:cNvSpPr>
              <p:nvPr/>
            </p:nvSpPr>
            <p:spPr bwMode="auto">
              <a:xfrm>
                <a:off x="4992" y="1769"/>
                <a:ext cx="96" cy="62"/>
              </a:xfrm>
              <a:prstGeom prst="rect">
                <a:avLst/>
              </a:prstGeom>
              <a:solidFill>
                <a:srgbClr val="91919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96710" name="Rectangle 198"/>
              <p:cNvSpPr>
                <a:spLocks noChangeArrowheads="1"/>
              </p:cNvSpPr>
              <p:nvPr/>
            </p:nvSpPr>
            <p:spPr bwMode="auto">
              <a:xfrm>
                <a:off x="4992" y="1831"/>
                <a:ext cx="96" cy="62"/>
              </a:xfrm>
              <a:prstGeom prst="rect">
                <a:avLst/>
              </a:prstGeom>
              <a:solidFill>
                <a:srgbClr val="676767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96711" name="Rectangle 199"/>
              <p:cNvSpPr>
                <a:spLocks noChangeArrowheads="1"/>
              </p:cNvSpPr>
              <p:nvPr/>
            </p:nvSpPr>
            <p:spPr bwMode="auto">
              <a:xfrm>
                <a:off x="4992" y="1893"/>
                <a:ext cx="96" cy="61"/>
              </a:xfrm>
              <a:prstGeom prst="rect">
                <a:avLst/>
              </a:prstGeom>
              <a:solidFill>
                <a:srgbClr val="39393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96712" name="Rectangle 200"/>
              <p:cNvSpPr>
                <a:spLocks noChangeArrowheads="1"/>
              </p:cNvSpPr>
              <p:nvPr/>
            </p:nvSpPr>
            <p:spPr bwMode="auto">
              <a:xfrm>
                <a:off x="4992" y="1954"/>
                <a:ext cx="96" cy="62"/>
              </a:xfrm>
              <a:prstGeom prst="rect">
                <a:avLst/>
              </a:prstGeom>
              <a:solidFill>
                <a:srgbClr val="29292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96713" name="Rectangle 201"/>
              <p:cNvSpPr>
                <a:spLocks noChangeArrowheads="1"/>
              </p:cNvSpPr>
              <p:nvPr/>
            </p:nvSpPr>
            <p:spPr bwMode="auto">
              <a:xfrm>
                <a:off x="4996" y="1588"/>
                <a:ext cx="88" cy="42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pic>
          <p:nvPicPr>
            <p:cNvPr id="2496714" name="Picture 202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48" y="2020"/>
              <a:ext cx="10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96715" name="Picture 203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4" y="1942"/>
              <a:ext cx="10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96716" name="Picture 204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29" y="1898"/>
              <a:ext cx="152" cy="3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96717" name="Picture 205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0" y="2030"/>
              <a:ext cx="10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96718" name="Picture 206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06" y="2007"/>
              <a:ext cx="10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96719" name="Picture 207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04" y="1921"/>
              <a:ext cx="212" cy="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96720" name="Picture 208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32" y="1978"/>
              <a:ext cx="10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96721" name="Picture 209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7" y="1996"/>
              <a:ext cx="10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96722" name="Picture 210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11" y="1859"/>
              <a:ext cx="151" cy="3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496752" name="Text Box 240"/>
          <p:cNvSpPr txBox="1">
            <a:spLocks noChangeArrowheads="1"/>
          </p:cNvSpPr>
          <p:nvPr/>
        </p:nvSpPr>
        <p:spPr bwMode="auto">
          <a:xfrm>
            <a:off x="92034" y="3626784"/>
            <a:ext cx="23749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GB" sz="1600" b="1">
                <a:solidFill>
                  <a:schemeClr val="bg1">
                    <a:lumMod val="95000"/>
                  </a:schemeClr>
                </a:solidFill>
              </a:rPr>
              <a:t>Leadership &amp; Culture</a:t>
            </a:r>
          </a:p>
          <a:p>
            <a:endParaRPr lang="en-GB" sz="1600" b="1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0" name="Freeform 249"/>
          <p:cNvSpPr/>
          <p:nvPr/>
        </p:nvSpPr>
        <p:spPr bwMode="auto">
          <a:xfrm>
            <a:off x="1751532" y="4026843"/>
            <a:ext cx="2055278" cy="742949"/>
          </a:xfrm>
          <a:custGeom>
            <a:avLst/>
            <a:gdLst>
              <a:gd name="connsiteX0" fmla="*/ 462579 w 2055278"/>
              <a:gd name="connsiteY0" fmla="*/ 22187 h 742949"/>
              <a:gd name="connsiteX1" fmla="*/ 548640 w 2055278"/>
              <a:gd name="connsiteY1" fmla="*/ 672 h 742949"/>
              <a:gd name="connsiteX2" fmla="*/ 935916 w 2055278"/>
              <a:gd name="connsiteY2" fmla="*/ 32945 h 742949"/>
              <a:gd name="connsiteX3" fmla="*/ 968188 w 2055278"/>
              <a:gd name="connsiteY3" fmla="*/ 43702 h 742949"/>
              <a:gd name="connsiteX4" fmla="*/ 1054250 w 2055278"/>
              <a:gd name="connsiteY4" fmla="*/ 54460 h 742949"/>
              <a:gd name="connsiteX5" fmla="*/ 1118796 w 2055278"/>
              <a:gd name="connsiteY5" fmla="*/ 129763 h 742949"/>
              <a:gd name="connsiteX6" fmla="*/ 1151068 w 2055278"/>
              <a:gd name="connsiteY6" fmla="*/ 194309 h 742949"/>
              <a:gd name="connsiteX7" fmla="*/ 1237130 w 2055278"/>
              <a:gd name="connsiteY7" fmla="*/ 237340 h 742949"/>
              <a:gd name="connsiteX8" fmla="*/ 1301676 w 2055278"/>
              <a:gd name="connsiteY8" fmla="*/ 291128 h 742949"/>
              <a:gd name="connsiteX9" fmla="*/ 1323191 w 2055278"/>
              <a:gd name="connsiteY9" fmla="*/ 334159 h 742949"/>
              <a:gd name="connsiteX10" fmla="*/ 1355464 w 2055278"/>
              <a:gd name="connsiteY10" fmla="*/ 355674 h 742949"/>
              <a:gd name="connsiteX11" fmla="*/ 1613647 w 2055278"/>
              <a:gd name="connsiteY11" fmla="*/ 377189 h 742949"/>
              <a:gd name="connsiteX12" fmla="*/ 1936377 w 2055278"/>
              <a:gd name="connsiteY12" fmla="*/ 398705 h 742949"/>
              <a:gd name="connsiteX13" fmla="*/ 1947134 w 2055278"/>
              <a:gd name="connsiteY13" fmla="*/ 430978 h 742949"/>
              <a:gd name="connsiteX14" fmla="*/ 1914861 w 2055278"/>
              <a:gd name="connsiteY14" fmla="*/ 656888 h 742949"/>
              <a:gd name="connsiteX15" fmla="*/ 1861073 w 2055278"/>
              <a:gd name="connsiteY15" fmla="*/ 699919 h 742949"/>
              <a:gd name="connsiteX16" fmla="*/ 1785770 w 2055278"/>
              <a:gd name="connsiteY16" fmla="*/ 742949 h 742949"/>
              <a:gd name="connsiteX17" fmla="*/ 1592132 w 2055278"/>
              <a:gd name="connsiteY17" fmla="*/ 710676 h 742949"/>
              <a:gd name="connsiteX18" fmla="*/ 1323191 w 2055278"/>
              <a:gd name="connsiteY18" fmla="*/ 689161 h 742949"/>
              <a:gd name="connsiteX19" fmla="*/ 1247887 w 2055278"/>
              <a:gd name="connsiteY19" fmla="*/ 678403 h 742949"/>
              <a:gd name="connsiteX20" fmla="*/ 1118796 w 2055278"/>
              <a:gd name="connsiteY20" fmla="*/ 635373 h 742949"/>
              <a:gd name="connsiteX21" fmla="*/ 968188 w 2055278"/>
              <a:gd name="connsiteY21" fmla="*/ 538554 h 742949"/>
              <a:gd name="connsiteX22" fmla="*/ 785308 w 2055278"/>
              <a:gd name="connsiteY22" fmla="*/ 474008 h 742949"/>
              <a:gd name="connsiteX23" fmla="*/ 602428 w 2055278"/>
              <a:gd name="connsiteY23" fmla="*/ 484766 h 742949"/>
              <a:gd name="connsiteX24" fmla="*/ 570156 w 2055278"/>
              <a:gd name="connsiteY24" fmla="*/ 495523 h 742949"/>
              <a:gd name="connsiteX25" fmla="*/ 398033 w 2055278"/>
              <a:gd name="connsiteY25" fmla="*/ 506281 h 742949"/>
              <a:gd name="connsiteX26" fmla="*/ 225911 w 2055278"/>
              <a:gd name="connsiteY26" fmla="*/ 474008 h 742949"/>
              <a:gd name="connsiteX27" fmla="*/ 182880 w 2055278"/>
              <a:gd name="connsiteY27" fmla="*/ 441735 h 742949"/>
              <a:gd name="connsiteX28" fmla="*/ 150607 w 2055278"/>
              <a:gd name="connsiteY28" fmla="*/ 226582 h 742949"/>
              <a:gd name="connsiteX29" fmla="*/ 0 w 2055278"/>
              <a:gd name="connsiteY29" fmla="*/ 194309 h 742949"/>
              <a:gd name="connsiteX30" fmla="*/ 53788 w 2055278"/>
              <a:gd name="connsiteY30" fmla="*/ 86733 h 742949"/>
              <a:gd name="connsiteX31" fmla="*/ 451821 w 2055278"/>
              <a:gd name="connsiteY31" fmla="*/ 65218 h 742949"/>
              <a:gd name="connsiteX32" fmla="*/ 462579 w 2055278"/>
              <a:gd name="connsiteY32" fmla="*/ 32945 h 742949"/>
              <a:gd name="connsiteX33" fmla="*/ 462579 w 2055278"/>
              <a:gd name="connsiteY33" fmla="*/ 22187 h 742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055278" h="742949">
                <a:moveTo>
                  <a:pt x="462579" y="22187"/>
                </a:moveTo>
                <a:cubicBezTo>
                  <a:pt x="476923" y="16808"/>
                  <a:pt x="519078" y="0"/>
                  <a:pt x="548640" y="672"/>
                </a:cubicBezTo>
                <a:cubicBezTo>
                  <a:pt x="678146" y="3615"/>
                  <a:pt x="807053" y="19728"/>
                  <a:pt x="935916" y="32945"/>
                </a:cubicBezTo>
                <a:cubicBezTo>
                  <a:pt x="947196" y="34102"/>
                  <a:pt x="957032" y="41674"/>
                  <a:pt x="968188" y="43702"/>
                </a:cubicBezTo>
                <a:cubicBezTo>
                  <a:pt x="996632" y="48874"/>
                  <a:pt x="1025563" y="50874"/>
                  <a:pt x="1054250" y="54460"/>
                </a:cubicBezTo>
                <a:cubicBezTo>
                  <a:pt x="1097903" y="83561"/>
                  <a:pt x="1089603" y="71376"/>
                  <a:pt x="1118796" y="129763"/>
                </a:cubicBezTo>
                <a:cubicBezTo>
                  <a:pt x="1136296" y="164763"/>
                  <a:pt x="1120237" y="163477"/>
                  <a:pt x="1151068" y="194309"/>
                </a:cubicBezTo>
                <a:cubicBezTo>
                  <a:pt x="1175993" y="219235"/>
                  <a:pt x="1206309" y="221930"/>
                  <a:pt x="1237130" y="237340"/>
                </a:cubicBezTo>
                <a:cubicBezTo>
                  <a:pt x="1267085" y="252317"/>
                  <a:pt x="1277884" y="267336"/>
                  <a:pt x="1301676" y="291128"/>
                </a:cubicBezTo>
                <a:cubicBezTo>
                  <a:pt x="1308848" y="305472"/>
                  <a:pt x="1312925" y="321839"/>
                  <a:pt x="1323191" y="334159"/>
                </a:cubicBezTo>
                <a:cubicBezTo>
                  <a:pt x="1331468" y="344091"/>
                  <a:pt x="1342675" y="353779"/>
                  <a:pt x="1355464" y="355674"/>
                </a:cubicBezTo>
                <a:cubicBezTo>
                  <a:pt x="1440891" y="368330"/>
                  <a:pt x="1527497" y="371179"/>
                  <a:pt x="1613647" y="377189"/>
                </a:cubicBezTo>
                <a:cubicBezTo>
                  <a:pt x="2055278" y="408001"/>
                  <a:pt x="1635337" y="371337"/>
                  <a:pt x="1936377" y="398705"/>
                </a:cubicBezTo>
                <a:cubicBezTo>
                  <a:pt x="1939963" y="409463"/>
                  <a:pt x="1947134" y="419638"/>
                  <a:pt x="1947134" y="430978"/>
                </a:cubicBezTo>
                <a:cubicBezTo>
                  <a:pt x="1947134" y="482627"/>
                  <a:pt x="1969942" y="601807"/>
                  <a:pt x="1914861" y="656888"/>
                </a:cubicBezTo>
                <a:cubicBezTo>
                  <a:pt x="1898625" y="673124"/>
                  <a:pt x="1880178" y="687183"/>
                  <a:pt x="1861073" y="699919"/>
                </a:cubicBezTo>
                <a:cubicBezTo>
                  <a:pt x="1837018" y="715955"/>
                  <a:pt x="1810871" y="728606"/>
                  <a:pt x="1785770" y="742949"/>
                </a:cubicBezTo>
                <a:cubicBezTo>
                  <a:pt x="1721224" y="732191"/>
                  <a:pt x="1657130" y="718234"/>
                  <a:pt x="1592132" y="710676"/>
                </a:cubicBezTo>
                <a:cubicBezTo>
                  <a:pt x="1502800" y="700289"/>
                  <a:pt x="1412732" y="697555"/>
                  <a:pt x="1323191" y="689161"/>
                </a:cubicBezTo>
                <a:cubicBezTo>
                  <a:pt x="1297946" y="686794"/>
                  <a:pt x="1272988" y="681989"/>
                  <a:pt x="1247887" y="678403"/>
                </a:cubicBezTo>
                <a:lnTo>
                  <a:pt x="1118796" y="635373"/>
                </a:lnTo>
                <a:cubicBezTo>
                  <a:pt x="967188" y="584838"/>
                  <a:pt x="1045548" y="577234"/>
                  <a:pt x="968188" y="538554"/>
                </a:cubicBezTo>
                <a:cubicBezTo>
                  <a:pt x="852557" y="480738"/>
                  <a:pt x="913436" y="502481"/>
                  <a:pt x="785308" y="474008"/>
                </a:cubicBezTo>
                <a:cubicBezTo>
                  <a:pt x="724348" y="477594"/>
                  <a:pt x="663190" y="478690"/>
                  <a:pt x="602428" y="484766"/>
                </a:cubicBezTo>
                <a:cubicBezTo>
                  <a:pt x="591145" y="485894"/>
                  <a:pt x="581433" y="494336"/>
                  <a:pt x="570156" y="495523"/>
                </a:cubicBezTo>
                <a:cubicBezTo>
                  <a:pt x="512986" y="501541"/>
                  <a:pt x="455407" y="502695"/>
                  <a:pt x="398033" y="506281"/>
                </a:cubicBezTo>
                <a:cubicBezTo>
                  <a:pt x="340659" y="495523"/>
                  <a:pt x="281823" y="490782"/>
                  <a:pt x="225911" y="474008"/>
                </a:cubicBezTo>
                <a:cubicBezTo>
                  <a:pt x="208738" y="468856"/>
                  <a:pt x="188100" y="458888"/>
                  <a:pt x="182880" y="441735"/>
                </a:cubicBezTo>
                <a:cubicBezTo>
                  <a:pt x="161765" y="372357"/>
                  <a:pt x="221517" y="241777"/>
                  <a:pt x="150607" y="226582"/>
                </a:cubicBezTo>
                <a:lnTo>
                  <a:pt x="0" y="194309"/>
                </a:lnTo>
                <a:cubicBezTo>
                  <a:pt x="5750" y="171310"/>
                  <a:pt x="5177" y="91594"/>
                  <a:pt x="53788" y="86733"/>
                </a:cubicBezTo>
                <a:cubicBezTo>
                  <a:pt x="186000" y="73512"/>
                  <a:pt x="319143" y="72390"/>
                  <a:pt x="451821" y="65218"/>
                </a:cubicBezTo>
                <a:cubicBezTo>
                  <a:pt x="455407" y="54460"/>
                  <a:pt x="456745" y="42669"/>
                  <a:pt x="462579" y="32945"/>
                </a:cubicBezTo>
                <a:cubicBezTo>
                  <a:pt x="467797" y="24248"/>
                  <a:pt x="448236" y="27566"/>
                  <a:pt x="462579" y="22187"/>
                </a:cubicBezTo>
                <a:close/>
              </a:path>
            </a:pathLst>
          </a:cu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 sz="1600" smtClean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96737" name="Text Box 225"/>
          <p:cNvSpPr txBox="1">
            <a:spLocks noChangeArrowheads="1"/>
          </p:cNvSpPr>
          <p:nvPr/>
        </p:nvSpPr>
        <p:spPr bwMode="auto">
          <a:xfrm>
            <a:off x="2057057" y="4145486"/>
            <a:ext cx="82105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People</a:t>
            </a:r>
          </a:p>
        </p:txBody>
      </p:sp>
      <p:sp>
        <p:nvSpPr>
          <p:cNvPr id="251" name="Freeform 250"/>
          <p:cNvSpPr/>
          <p:nvPr/>
        </p:nvSpPr>
        <p:spPr bwMode="auto">
          <a:xfrm>
            <a:off x="3479392" y="3483908"/>
            <a:ext cx="1701041" cy="869459"/>
          </a:xfrm>
          <a:custGeom>
            <a:avLst/>
            <a:gdLst>
              <a:gd name="connsiteX0" fmla="*/ 345578 w 1701041"/>
              <a:gd name="connsiteY0" fmla="*/ 5379 h 869459"/>
              <a:gd name="connsiteX1" fmla="*/ 732853 w 1701041"/>
              <a:gd name="connsiteY1" fmla="*/ 37652 h 869459"/>
              <a:gd name="connsiteX2" fmla="*/ 754368 w 1701041"/>
              <a:gd name="connsiteY2" fmla="*/ 91441 h 869459"/>
              <a:gd name="connsiteX3" fmla="*/ 818914 w 1701041"/>
              <a:gd name="connsiteY3" fmla="*/ 166744 h 869459"/>
              <a:gd name="connsiteX4" fmla="*/ 894218 w 1701041"/>
              <a:gd name="connsiteY4" fmla="*/ 252805 h 869459"/>
              <a:gd name="connsiteX5" fmla="*/ 937248 w 1701041"/>
              <a:gd name="connsiteY5" fmla="*/ 274321 h 869459"/>
              <a:gd name="connsiteX6" fmla="*/ 1356796 w 1701041"/>
              <a:gd name="connsiteY6" fmla="*/ 306594 h 869459"/>
              <a:gd name="connsiteX7" fmla="*/ 1421342 w 1701041"/>
              <a:gd name="connsiteY7" fmla="*/ 317351 h 869459"/>
              <a:gd name="connsiteX8" fmla="*/ 1518161 w 1701041"/>
              <a:gd name="connsiteY8" fmla="*/ 360382 h 869459"/>
              <a:gd name="connsiteX9" fmla="*/ 1593465 w 1701041"/>
              <a:gd name="connsiteY9" fmla="*/ 424928 h 869459"/>
              <a:gd name="connsiteX10" fmla="*/ 1604222 w 1701041"/>
              <a:gd name="connsiteY10" fmla="*/ 457201 h 869459"/>
              <a:gd name="connsiteX11" fmla="*/ 1625738 w 1701041"/>
              <a:gd name="connsiteY11" fmla="*/ 510989 h 869459"/>
              <a:gd name="connsiteX12" fmla="*/ 1636495 w 1701041"/>
              <a:gd name="connsiteY12" fmla="*/ 554019 h 869459"/>
              <a:gd name="connsiteX13" fmla="*/ 1658010 w 1701041"/>
              <a:gd name="connsiteY13" fmla="*/ 586292 h 869459"/>
              <a:gd name="connsiteX14" fmla="*/ 1701041 w 1701041"/>
              <a:gd name="connsiteY14" fmla="*/ 672354 h 869459"/>
              <a:gd name="connsiteX15" fmla="*/ 1647253 w 1701041"/>
              <a:gd name="connsiteY15" fmla="*/ 704626 h 869459"/>
              <a:gd name="connsiteX16" fmla="*/ 1604222 w 1701041"/>
              <a:gd name="connsiteY16" fmla="*/ 726142 h 869459"/>
              <a:gd name="connsiteX17" fmla="*/ 1561192 w 1701041"/>
              <a:gd name="connsiteY17" fmla="*/ 736899 h 869459"/>
              <a:gd name="connsiteX18" fmla="*/ 1109370 w 1701041"/>
              <a:gd name="connsiteY18" fmla="*/ 747657 h 869459"/>
              <a:gd name="connsiteX19" fmla="*/ 1077098 w 1701041"/>
              <a:gd name="connsiteY19" fmla="*/ 779930 h 869459"/>
              <a:gd name="connsiteX20" fmla="*/ 1034067 w 1701041"/>
              <a:gd name="connsiteY20" fmla="*/ 812203 h 869459"/>
              <a:gd name="connsiteX21" fmla="*/ 679065 w 1701041"/>
              <a:gd name="connsiteY21" fmla="*/ 844476 h 869459"/>
              <a:gd name="connsiteX22" fmla="*/ 603761 w 1701041"/>
              <a:gd name="connsiteY22" fmla="*/ 855234 h 869459"/>
              <a:gd name="connsiteX23" fmla="*/ 582246 w 1701041"/>
              <a:gd name="connsiteY23" fmla="*/ 833718 h 869459"/>
              <a:gd name="connsiteX24" fmla="*/ 399366 w 1701041"/>
              <a:gd name="connsiteY24" fmla="*/ 812203 h 869459"/>
              <a:gd name="connsiteX25" fmla="*/ 281032 w 1701041"/>
              <a:gd name="connsiteY25" fmla="*/ 747657 h 869459"/>
              <a:gd name="connsiteX26" fmla="*/ 259516 w 1701041"/>
              <a:gd name="connsiteY26" fmla="*/ 683111 h 869459"/>
              <a:gd name="connsiteX27" fmla="*/ 238001 w 1701041"/>
              <a:gd name="connsiteY27" fmla="*/ 650838 h 869459"/>
              <a:gd name="connsiteX28" fmla="*/ 216486 w 1701041"/>
              <a:gd name="connsiteY28" fmla="*/ 478716 h 869459"/>
              <a:gd name="connsiteX29" fmla="*/ 194970 w 1701041"/>
              <a:gd name="connsiteY29" fmla="*/ 446443 h 869459"/>
              <a:gd name="connsiteX30" fmla="*/ 173455 w 1701041"/>
              <a:gd name="connsiteY30" fmla="*/ 392655 h 869459"/>
              <a:gd name="connsiteX31" fmla="*/ 141182 w 1701041"/>
              <a:gd name="connsiteY31" fmla="*/ 381897 h 869459"/>
              <a:gd name="connsiteX32" fmla="*/ 55121 w 1701041"/>
              <a:gd name="connsiteY32" fmla="*/ 338866 h 869459"/>
              <a:gd name="connsiteX33" fmla="*/ 22848 w 1701041"/>
              <a:gd name="connsiteY33" fmla="*/ 295836 h 869459"/>
              <a:gd name="connsiteX34" fmla="*/ 1333 w 1701041"/>
              <a:gd name="connsiteY34" fmla="*/ 166744 h 869459"/>
              <a:gd name="connsiteX35" fmla="*/ 12090 w 1701041"/>
              <a:gd name="connsiteY35" fmla="*/ 91441 h 869459"/>
              <a:gd name="connsiteX36" fmla="*/ 44363 w 1701041"/>
              <a:gd name="connsiteY36" fmla="*/ 69925 h 869459"/>
              <a:gd name="connsiteX37" fmla="*/ 216486 w 1701041"/>
              <a:gd name="connsiteY37" fmla="*/ 48410 h 869459"/>
              <a:gd name="connsiteX38" fmla="*/ 259516 w 1701041"/>
              <a:gd name="connsiteY38" fmla="*/ 26895 h 869459"/>
              <a:gd name="connsiteX39" fmla="*/ 281032 w 1701041"/>
              <a:gd name="connsiteY39" fmla="*/ 5379 h 869459"/>
              <a:gd name="connsiteX40" fmla="*/ 345578 w 1701041"/>
              <a:gd name="connsiteY40" fmla="*/ 5379 h 869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701041" h="869459">
                <a:moveTo>
                  <a:pt x="345578" y="5379"/>
                </a:moveTo>
                <a:cubicBezTo>
                  <a:pt x="420881" y="10758"/>
                  <a:pt x="606093" y="10965"/>
                  <a:pt x="732853" y="37652"/>
                </a:cubicBezTo>
                <a:cubicBezTo>
                  <a:pt x="751750" y="41630"/>
                  <a:pt x="745732" y="74169"/>
                  <a:pt x="754368" y="91441"/>
                </a:cubicBezTo>
                <a:cubicBezTo>
                  <a:pt x="783561" y="149828"/>
                  <a:pt x="775261" y="137643"/>
                  <a:pt x="818914" y="166744"/>
                </a:cubicBezTo>
                <a:cubicBezTo>
                  <a:pt x="838451" y="196050"/>
                  <a:pt x="862750" y="237070"/>
                  <a:pt x="894218" y="252805"/>
                </a:cubicBezTo>
                <a:cubicBezTo>
                  <a:pt x="908561" y="259977"/>
                  <a:pt x="921829" y="269915"/>
                  <a:pt x="937248" y="274321"/>
                </a:cubicBezTo>
                <a:cubicBezTo>
                  <a:pt x="1075338" y="313776"/>
                  <a:pt x="1211773" y="301593"/>
                  <a:pt x="1356796" y="306594"/>
                </a:cubicBezTo>
                <a:cubicBezTo>
                  <a:pt x="1378311" y="310180"/>
                  <a:pt x="1401090" y="309250"/>
                  <a:pt x="1421342" y="317351"/>
                </a:cubicBezTo>
                <a:cubicBezTo>
                  <a:pt x="1579911" y="380777"/>
                  <a:pt x="1343884" y="325525"/>
                  <a:pt x="1518161" y="360382"/>
                </a:cubicBezTo>
                <a:cubicBezTo>
                  <a:pt x="1538046" y="375295"/>
                  <a:pt x="1578482" y="402452"/>
                  <a:pt x="1593465" y="424928"/>
                </a:cubicBezTo>
                <a:cubicBezTo>
                  <a:pt x="1599755" y="434363"/>
                  <a:pt x="1600240" y="446583"/>
                  <a:pt x="1604222" y="457201"/>
                </a:cubicBezTo>
                <a:cubicBezTo>
                  <a:pt x="1611002" y="475282"/>
                  <a:pt x="1619631" y="492669"/>
                  <a:pt x="1625738" y="510989"/>
                </a:cubicBezTo>
                <a:cubicBezTo>
                  <a:pt x="1630413" y="525015"/>
                  <a:pt x="1630671" y="540430"/>
                  <a:pt x="1636495" y="554019"/>
                </a:cubicBezTo>
                <a:cubicBezTo>
                  <a:pt x="1641588" y="565903"/>
                  <a:pt x="1651819" y="574942"/>
                  <a:pt x="1658010" y="586292"/>
                </a:cubicBezTo>
                <a:cubicBezTo>
                  <a:pt x="1673368" y="614449"/>
                  <a:pt x="1701041" y="672354"/>
                  <a:pt x="1701041" y="672354"/>
                </a:cubicBezTo>
                <a:cubicBezTo>
                  <a:pt x="1683112" y="683111"/>
                  <a:pt x="1665531" y="694472"/>
                  <a:pt x="1647253" y="704626"/>
                </a:cubicBezTo>
                <a:cubicBezTo>
                  <a:pt x="1633234" y="712414"/>
                  <a:pt x="1619238" y="720511"/>
                  <a:pt x="1604222" y="726142"/>
                </a:cubicBezTo>
                <a:cubicBezTo>
                  <a:pt x="1590379" y="731333"/>
                  <a:pt x="1575963" y="736257"/>
                  <a:pt x="1561192" y="736899"/>
                </a:cubicBezTo>
                <a:cubicBezTo>
                  <a:pt x="1410684" y="743443"/>
                  <a:pt x="1259977" y="744071"/>
                  <a:pt x="1109370" y="747657"/>
                </a:cubicBezTo>
                <a:cubicBezTo>
                  <a:pt x="1098613" y="758415"/>
                  <a:pt x="1088649" y="770029"/>
                  <a:pt x="1077098" y="779930"/>
                </a:cubicBezTo>
                <a:cubicBezTo>
                  <a:pt x="1063485" y="791598"/>
                  <a:pt x="1049740" y="803496"/>
                  <a:pt x="1034067" y="812203"/>
                </a:cubicBezTo>
                <a:cubicBezTo>
                  <a:pt x="931006" y="869459"/>
                  <a:pt x="770604" y="841207"/>
                  <a:pt x="679065" y="844476"/>
                </a:cubicBezTo>
                <a:cubicBezTo>
                  <a:pt x="653964" y="848062"/>
                  <a:pt x="628962" y="858034"/>
                  <a:pt x="603761" y="855234"/>
                </a:cubicBezTo>
                <a:cubicBezTo>
                  <a:pt x="593681" y="854114"/>
                  <a:pt x="592171" y="835807"/>
                  <a:pt x="582246" y="833718"/>
                </a:cubicBezTo>
                <a:cubicBezTo>
                  <a:pt x="522182" y="821073"/>
                  <a:pt x="460326" y="819375"/>
                  <a:pt x="399366" y="812203"/>
                </a:cubicBezTo>
                <a:cubicBezTo>
                  <a:pt x="376755" y="802513"/>
                  <a:pt x="300496" y="776853"/>
                  <a:pt x="281032" y="747657"/>
                </a:cubicBezTo>
                <a:cubicBezTo>
                  <a:pt x="268452" y="728787"/>
                  <a:pt x="268727" y="703836"/>
                  <a:pt x="259516" y="683111"/>
                </a:cubicBezTo>
                <a:cubicBezTo>
                  <a:pt x="254265" y="671296"/>
                  <a:pt x="245173" y="661596"/>
                  <a:pt x="238001" y="650838"/>
                </a:cubicBezTo>
                <a:cubicBezTo>
                  <a:pt x="235949" y="624163"/>
                  <a:pt x="239705" y="525153"/>
                  <a:pt x="216486" y="478716"/>
                </a:cubicBezTo>
                <a:cubicBezTo>
                  <a:pt x="210704" y="467152"/>
                  <a:pt x="200752" y="458007"/>
                  <a:pt x="194970" y="446443"/>
                </a:cubicBezTo>
                <a:cubicBezTo>
                  <a:pt x="186334" y="429171"/>
                  <a:pt x="185817" y="407490"/>
                  <a:pt x="173455" y="392655"/>
                </a:cubicBezTo>
                <a:cubicBezTo>
                  <a:pt x="166196" y="383944"/>
                  <a:pt x="151505" y="386589"/>
                  <a:pt x="141182" y="381897"/>
                </a:cubicBezTo>
                <a:cubicBezTo>
                  <a:pt x="111984" y="368625"/>
                  <a:pt x="55121" y="338866"/>
                  <a:pt x="55121" y="338866"/>
                </a:cubicBezTo>
                <a:cubicBezTo>
                  <a:pt x="44363" y="324523"/>
                  <a:pt x="28196" y="312949"/>
                  <a:pt x="22848" y="295836"/>
                </a:cubicBezTo>
                <a:cubicBezTo>
                  <a:pt x="9836" y="254198"/>
                  <a:pt x="3626" y="210308"/>
                  <a:pt x="1333" y="166744"/>
                </a:cubicBezTo>
                <a:cubicBezTo>
                  <a:pt x="0" y="141423"/>
                  <a:pt x="1792" y="114611"/>
                  <a:pt x="12090" y="91441"/>
                </a:cubicBezTo>
                <a:cubicBezTo>
                  <a:pt x="17341" y="79626"/>
                  <a:pt x="31711" y="72589"/>
                  <a:pt x="44363" y="69925"/>
                </a:cubicBezTo>
                <a:cubicBezTo>
                  <a:pt x="100944" y="58013"/>
                  <a:pt x="159112" y="55582"/>
                  <a:pt x="216486" y="48410"/>
                </a:cubicBezTo>
                <a:cubicBezTo>
                  <a:pt x="230829" y="41238"/>
                  <a:pt x="246173" y="35790"/>
                  <a:pt x="259516" y="26895"/>
                </a:cubicBezTo>
                <a:cubicBezTo>
                  <a:pt x="267955" y="21269"/>
                  <a:pt x="271192" y="7839"/>
                  <a:pt x="281032" y="5379"/>
                </a:cubicBezTo>
                <a:cubicBezTo>
                  <a:pt x="301905" y="161"/>
                  <a:pt x="270275" y="0"/>
                  <a:pt x="345578" y="5379"/>
                </a:cubicBezTo>
                <a:close/>
              </a:path>
            </a:pathLst>
          </a:cu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600" dirty="0" smtClean="0">
                <a:solidFill>
                  <a:schemeClr val="bg1">
                    <a:lumMod val="95000"/>
                  </a:schemeClr>
                </a:solidFill>
              </a:rPr>
              <a:t>Process</a:t>
            </a:r>
          </a:p>
        </p:txBody>
      </p:sp>
      <p:sp>
        <p:nvSpPr>
          <p:cNvPr id="253" name="Freeform 252"/>
          <p:cNvSpPr/>
          <p:nvPr/>
        </p:nvSpPr>
        <p:spPr bwMode="auto">
          <a:xfrm>
            <a:off x="5569267" y="3626784"/>
            <a:ext cx="1166501" cy="1044721"/>
          </a:xfrm>
          <a:custGeom>
            <a:avLst/>
            <a:gdLst>
              <a:gd name="connsiteX0" fmla="*/ 247426 w 1166501"/>
              <a:gd name="connsiteY0" fmla="*/ 65433 h 1044721"/>
              <a:gd name="connsiteX1" fmla="*/ 150607 w 1166501"/>
              <a:gd name="connsiteY1" fmla="*/ 226797 h 1044721"/>
              <a:gd name="connsiteX2" fmla="*/ 86062 w 1166501"/>
              <a:gd name="connsiteY2" fmla="*/ 237555 h 1044721"/>
              <a:gd name="connsiteX3" fmla="*/ 43031 w 1166501"/>
              <a:gd name="connsiteY3" fmla="*/ 291343 h 1044721"/>
              <a:gd name="connsiteX4" fmla="*/ 21516 w 1166501"/>
              <a:gd name="connsiteY4" fmla="*/ 323616 h 1044721"/>
              <a:gd name="connsiteX5" fmla="*/ 0 w 1166501"/>
              <a:gd name="connsiteY5" fmla="*/ 345131 h 1044721"/>
              <a:gd name="connsiteX6" fmla="*/ 21516 w 1166501"/>
              <a:gd name="connsiteY6" fmla="*/ 463466 h 1044721"/>
              <a:gd name="connsiteX7" fmla="*/ 53789 w 1166501"/>
              <a:gd name="connsiteY7" fmla="*/ 538769 h 1044721"/>
              <a:gd name="connsiteX8" fmla="*/ 86062 w 1166501"/>
              <a:gd name="connsiteY8" fmla="*/ 560284 h 1044721"/>
              <a:gd name="connsiteX9" fmla="*/ 118334 w 1166501"/>
              <a:gd name="connsiteY9" fmla="*/ 614073 h 1044721"/>
              <a:gd name="connsiteX10" fmla="*/ 129092 w 1166501"/>
              <a:gd name="connsiteY10" fmla="*/ 646346 h 1044721"/>
              <a:gd name="connsiteX11" fmla="*/ 172123 w 1166501"/>
              <a:gd name="connsiteY11" fmla="*/ 710891 h 1044721"/>
              <a:gd name="connsiteX12" fmla="*/ 150607 w 1166501"/>
              <a:gd name="connsiteY12" fmla="*/ 796953 h 1044721"/>
              <a:gd name="connsiteX13" fmla="*/ 139850 w 1166501"/>
              <a:gd name="connsiteY13" fmla="*/ 829226 h 1044721"/>
              <a:gd name="connsiteX14" fmla="*/ 193638 w 1166501"/>
              <a:gd name="connsiteY14" fmla="*/ 904529 h 1044721"/>
              <a:gd name="connsiteX15" fmla="*/ 258184 w 1166501"/>
              <a:gd name="connsiteY15" fmla="*/ 915287 h 1044721"/>
              <a:gd name="connsiteX16" fmla="*/ 430306 w 1166501"/>
              <a:gd name="connsiteY16" fmla="*/ 926044 h 1044721"/>
              <a:gd name="connsiteX17" fmla="*/ 462579 w 1166501"/>
              <a:gd name="connsiteY17" fmla="*/ 958317 h 1044721"/>
              <a:gd name="connsiteX18" fmla="*/ 537883 w 1166501"/>
              <a:gd name="connsiteY18" fmla="*/ 1022863 h 1044721"/>
              <a:gd name="connsiteX19" fmla="*/ 570156 w 1166501"/>
              <a:gd name="connsiteY19" fmla="*/ 1001348 h 1044721"/>
              <a:gd name="connsiteX20" fmla="*/ 656217 w 1166501"/>
              <a:gd name="connsiteY20" fmla="*/ 936802 h 1044721"/>
              <a:gd name="connsiteX21" fmla="*/ 710005 w 1166501"/>
              <a:gd name="connsiteY21" fmla="*/ 915287 h 1044721"/>
              <a:gd name="connsiteX22" fmla="*/ 731520 w 1166501"/>
              <a:gd name="connsiteY22" fmla="*/ 893771 h 1044721"/>
              <a:gd name="connsiteX23" fmla="*/ 785309 w 1166501"/>
              <a:gd name="connsiteY23" fmla="*/ 850741 h 1044721"/>
              <a:gd name="connsiteX24" fmla="*/ 839097 w 1166501"/>
              <a:gd name="connsiteY24" fmla="*/ 883014 h 1044721"/>
              <a:gd name="connsiteX25" fmla="*/ 892885 w 1166501"/>
              <a:gd name="connsiteY25" fmla="*/ 829226 h 1044721"/>
              <a:gd name="connsiteX26" fmla="*/ 914400 w 1166501"/>
              <a:gd name="connsiteY26" fmla="*/ 786195 h 1044721"/>
              <a:gd name="connsiteX27" fmla="*/ 978946 w 1166501"/>
              <a:gd name="connsiteY27" fmla="*/ 775437 h 1044721"/>
              <a:gd name="connsiteX28" fmla="*/ 1075765 w 1166501"/>
              <a:gd name="connsiteY28" fmla="*/ 743164 h 1044721"/>
              <a:gd name="connsiteX29" fmla="*/ 1086523 w 1166501"/>
              <a:gd name="connsiteY29" fmla="*/ 657103 h 1044721"/>
              <a:gd name="connsiteX30" fmla="*/ 1097280 w 1166501"/>
              <a:gd name="connsiteY30" fmla="*/ 624830 h 1044721"/>
              <a:gd name="connsiteX31" fmla="*/ 1129553 w 1166501"/>
              <a:gd name="connsiteY31" fmla="*/ 614073 h 1044721"/>
              <a:gd name="connsiteX32" fmla="*/ 1161826 w 1166501"/>
              <a:gd name="connsiteY32" fmla="*/ 592557 h 1044721"/>
              <a:gd name="connsiteX33" fmla="*/ 1151069 w 1166501"/>
              <a:gd name="connsiteY33" fmla="*/ 549527 h 1044721"/>
              <a:gd name="connsiteX34" fmla="*/ 1097280 w 1166501"/>
              <a:gd name="connsiteY34" fmla="*/ 484981 h 1044721"/>
              <a:gd name="connsiteX35" fmla="*/ 1043492 w 1166501"/>
              <a:gd name="connsiteY35" fmla="*/ 431193 h 1044721"/>
              <a:gd name="connsiteX36" fmla="*/ 1000462 w 1166501"/>
              <a:gd name="connsiteY36" fmla="*/ 377404 h 1044721"/>
              <a:gd name="connsiteX37" fmla="*/ 957431 w 1166501"/>
              <a:gd name="connsiteY37" fmla="*/ 355889 h 1044721"/>
              <a:gd name="connsiteX38" fmla="*/ 925158 w 1166501"/>
              <a:gd name="connsiteY38" fmla="*/ 323616 h 1044721"/>
              <a:gd name="connsiteX39" fmla="*/ 871370 w 1166501"/>
              <a:gd name="connsiteY39" fmla="*/ 302101 h 1044721"/>
              <a:gd name="connsiteX40" fmla="*/ 839097 w 1166501"/>
              <a:gd name="connsiteY40" fmla="*/ 280586 h 1044721"/>
              <a:gd name="connsiteX41" fmla="*/ 796066 w 1166501"/>
              <a:gd name="connsiteY41" fmla="*/ 269828 h 1044721"/>
              <a:gd name="connsiteX42" fmla="*/ 710005 w 1166501"/>
              <a:gd name="connsiteY42" fmla="*/ 237555 h 1044721"/>
              <a:gd name="connsiteX43" fmla="*/ 666974 w 1166501"/>
              <a:gd name="connsiteY43" fmla="*/ 248313 h 1044721"/>
              <a:gd name="connsiteX44" fmla="*/ 516367 w 1166501"/>
              <a:gd name="connsiteY44" fmla="*/ 216040 h 1044721"/>
              <a:gd name="connsiteX45" fmla="*/ 505610 w 1166501"/>
              <a:gd name="connsiteY45" fmla="*/ 183767 h 1044721"/>
              <a:gd name="connsiteX46" fmla="*/ 484094 w 1166501"/>
              <a:gd name="connsiteY46" fmla="*/ 162251 h 1044721"/>
              <a:gd name="connsiteX47" fmla="*/ 462579 w 1166501"/>
              <a:gd name="connsiteY47" fmla="*/ 129978 h 1044721"/>
              <a:gd name="connsiteX48" fmla="*/ 408791 w 1166501"/>
              <a:gd name="connsiteY48" fmla="*/ 65433 h 1044721"/>
              <a:gd name="connsiteX49" fmla="*/ 355003 w 1166501"/>
              <a:gd name="connsiteY49" fmla="*/ 54675 h 1044721"/>
              <a:gd name="connsiteX50" fmla="*/ 268942 w 1166501"/>
              <a:gd name="connsiteY50" fmla="*/ 43917 h 1044721"/>
              <a:gd name="connsiteX51" fmla="*/ 247426 w 1166501"/>
              <a:gd name="connsiteY51" fmla="*/ 65433 h 1044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166501" h="1044721">
                <a:moveTo>
                  <a:pt x="247426" y="65433"/>
                </a:moveTo>
                <a:cubicBezTo>
                  <a:pt x="227704" y="95913"/>
                  <a:pt x="219176" y="174051"/>
                  <a:pt x="150607" y="226797"/>
                </a:cubicBezTo>
                <a:cubicBezTo>
                  <a:pt x="133318" y="240096"/>
                  <a:pt x="107577" y="233969"/>
                  <a:pt x="86062" y="237555"/>
                </a:cubicBezTo>
                <a:cubicBezTo>
                  <a:pt x="65118" y="300385"/>
                  <a:pt x="91691" y="242683"/>
                  <a:pt x="43031" y="291343"/>
                </a:cubicBezTo>
                <a:cubicBezTo>
                  <a:pt x="33889" y="300485"/>
                  <a:pt x="29593" y="313520"/>
                  <a:pt x="21516" y="323616"/>
                </a:cubicBezTo>
                <a:cubicBezTo>
                  <a:pt x="15180" y="331536"/>
                  <a:pt x="7172" y="337959"/>
                  <a:pt x="0" y="345131"/>
                </a:cubicBezTo>
                <a:cubicBezTo>
                  <a:pt x="4321" y="375375"/>
                  <a:pt x="9581" y="430645"/>
                  <a:pt x="21516" y="463466"/>
                </a:cubicBezTo>
                <a:cubicBezTo>
                  <a:pt x="30849" y="489131"/>
                  <a:pt x="38641" y="516047"/>
                  <a:pt x="53789" y="538769"/>
                </a:cubicBezTo>
                <a:cubicBezTo>
                  <a:pt x="60961" y="549527"/>
                  <a:pt x="75304" y="553112"/>
                  <a:pt x="86062" y="560284"/>
                </a:cubicBezTo>
                <a:cubicBezTo>
                  <a:pt x="116533" y="651702"/>
                  <a:pt x="74037" y="540243"/>
                  <a:pt x="118334" y="614073"/>
                </a:cubicBezTo>
                <a:cubicBezTo>
                  <a:pt x="124168" y="623797"/>
                  <a:pt x="124625" y="635923"/>
                  <a:pt x="129092" y="646346"/>
                </a:cubicBezTo>
                <a:cubicBezTo>
                  <a:pt x="148631" y="691936"/>
                  <a:pt x="143386" y="682155"/>
                  <a:pt x="172123" y="710891"/>
                </a:cubicBezTo>
                <a:cubicBezTo>
                  <a:pt x="164951" y="739578"/>
                  <a:pt x="158387" y="768425"/>
                  <a:pt x="150607" y="796953"/>
                </a:cubicBezTo>
                <a:cubicBezTo>
                  <a:pt x="147623" y="807893"/>
                  <a:pt x="138246" y="818000"/>
                  <a:pt x="139850" y="829226"/>
                </a:cubicBezTo>
                <a:cubicBezTo>
                  <a:pt x="142674" y="848993"/>
                  <a:pt x="174212" y="895895"/>
                  <a:pt x="193638" y="904529"/>
                </a:cubicBezTo>
                <a:cubicBezTo>
                  <a:pt x="213570" y="913388"/>
                  <a:pt x="236461" y="913312"/>
                  <a:pt x="258184" y="915287"/>
                </a:cubicBezTo>
                <a:cubicBezTo>
                  <a:pt x="315434" y="920491"/>
                  <a:pt x="372932" y="922458"/>
                  <a:pt x="430306" y="926044"/>
                </a:cubicBezTo>
                <a:cubicBezTo>
                  <a:pt x="441064" y="936802"/>
                  <a:pt x="451130" y="948299"/>
                  <a:pt x="462579" y="958317"/>
                </a:cubicBezTo>
                <a:cubicBezTo>
                  <a:pt x="561326" y="1044721"/>
                  <a:pt x="483770" y="968752"/>
                  <a:pt x="537883" y="1022863"/>
                </a:cubicBezTo>
                <a:cubicBezTo>
                  <a:pt x="548641" y="1015691"/>
                  <a:pt x="559813" y="1009105"/>
                  <a:pt x="570156" y="1001348"/>
                </a:cubicBezTo>
                <a:cubicBezTo>
                  <a:pt x="585994" y="989470"/>
                  <a:pt x="631894" y="948964"/>
                  <a:pt x="656217" y="936802"/>
                </a:cubicBezTo>
                <a:cubicBezTo>
                  <a:pt x="673489" y="928166"/>
                  <a:pt x="692076" y="922459"/>
                  <a:pt x="710005" y="915287"/>
                </a:cubicBezTo>
                <a:cubicBezTo>
                  <a:pt x="717177" y="908115"/>
                  <a:pt x="723600" y="900107"/>
                  <a:pt x="731520" y="893771"/>
                </a:cubicBezTo>
                <a:cubicBezTo>
                  <a:pt x="799386" y="839478"/>
                  <a:pt x="733349" y="902698"/>
                  <a:pt x="785309" y="850741"/>
                </a:cubicBezTo>
                <a:cubicBezTo>
                  <a:pt x="803238" y="861499"/>
                  <a:pt x="818316" y="880705"/>
                  <a:pt x="839097" y="883014"/>
                </a:cubicBezTo>
                <a:cubicBezTo>
                  <a:pt x="885080" y="888123"/>
                  <a:pt x="882139" y="854299"/>
                  <a:pt x="892885" y="829226"/>
                </a:cubicBezTo>
                <a:cubicBezTo>
                  <a:pt x="899202" y="814486"/>
                  <a:pt x="900801" y="794694"/>
                  <a:pt x="914400" y="786195"/>
                </a:cubicBezTo>
                <a:cubicBezTo>
                  <a:pt x="932897" y="774634"/>
                  <a:pt x="957870" y="781057"/>
                  <a:pt x="978946" y="775437"/>
                </a:cubicBezTo>
                <a:cubicBezTo>
                  <a:pt x="1011816" y="766672"/>
                  <a:pt x="1075765" y="743164"/>
                  <a:pt x="1075765" y="743164"/>
                </a:cubicBezTo>
                <a:cubicBezTo>
                  <a:pt x="1079351" y="714477"/>
                  <a:pt x="1081351" y="685547"/>
                  <a:pt x="1086523" y="657103"/>
                </a:cubicBezTo>
                <a:cubicBezTo>
                  <a:pt x="1088551" y="645946"/>
                  <a:pt x="1089262" y="632848"/>
                  <a:pt x="1097280" y="624830"/>
                </a:cubicBezTo>
                <a:cubicBezTo>
                  <a:pt x="1105298" y="616812"/>
                  <a:pt x="1118795" y="617659"/>
                  <a:pt x="1129553" y="614073"/>
                </a:cubicBezTo>
                <a:cubicBezTo>
                  <a:pt x="1140311" y="606901"/>
                  <a:pt x="1157737" y="604823"/>
                  <a:pt x="1161826" y="592557"/>
                </a:cubicBezTo>
                <a:cubicBezTo>
                  <a:pt x="1166501" y="578531"/>
                  <a:pt x="1156893" y="563116"/>
                  <a:pt x="1151069" y="549527"/>
                </a:cubicBezTo>
                <a:cubicBezTo>
                  <a:pt x="1136929" y="516535"/>
                  <a:pt x="1120085" y="512348"/>
                  <a:pt x="1097280" y="484981"/>
                </a:cubicBezTo>
                <a:cubicBezTo>
                  <a:pt x="1052457" y="431193"/>
                  <a:pt x="1102659" y="470637"/>
                  <a:pt x="1043492" y="431193"/>
                </a:cubicBezTo>
                <a:cubicBezTo>
                  <a:pt x="1031984" y="413931"/>
                  <a:pt x="1018855" y="389666"/>
                  <a:pt x="1000462" y="377404"/>
                </a:cubicBezTo>
                <a:cubicBezTo>
                  <a:pt x="987119" y="368508"/>
                  <a:pt x="971775" y="363061"/>
                  <a:pt x="957431" y="355889"/>
                </a:cubicBezTo>
                <a:cubicBezTo>
                  <a:pt x="946673" y="345131"/>
                  <a:pt x="938059" y="331679"/>
                  <a:pt x="925158" y="323616"/>
                </a:cubicBezTo>
                <a:cubicBezTo>
                  <a:pt x="908783" y="313381"/>
                  <a:pt x="888642" y="310737"/>
                  <a:pt x="871370" y="302101"/>
                </a:cubicBezTo>
                <a:cubicBezTo>
                  <a:pt x="859806" y="296319"/>
                  <a:pt x="850981" y="285679"/>
                  <a:pt x="839097" y="280586"/>
                </a:cubicBezTo>
                <a:cubicBezTo>
                  <a:pt x="825507" y="274762"/>
                  <a:pt x="810282" y="273890"/>
                  <a:pt x="796066" y="269828"/>
                </a:cubicBezTo>
                <a:cubicBezTo>
                  <a:pt x="766557" y="261397"/>
                  <a:pt x="738418" y="248920"/>
                  <a:pt x="710005" y="237555"/>
                </a:cubicBezTo>
                <a:cubicBezTo>
                  <a:pt x="695661" y="241141"/>
                  <a:pt x="681722" y="249366"/>
                  <a:pt x="666974" y="248313"/>
                </a:cubicBezTo>
                <a:cubicBezTo>
                  <a:pt x="632807" y="245872"/>
                  <a:pt x="559334" y="226781"/>
                  <a:pt x="516367" y="216040"/>
                </a:cubicBezTo>
                <a:cubicBezTo>
                  <a:pt x="512781" y="205282"/>
                  <a:pt x="511444" y="193491"/>
                  <a:pt x="505610" y="183767"/>
                </a:cubicBezTo>
                <a:cubicBezTo>
                  <a:pt x="500392" y="175070"/>
                  <a:pt x="490430" y="170171"/>
                  <a:pt x="484094" y="162251"/>
                </a:cubicBezTo>
                <a:cubicBezTo>
                  <a:pt x="476017" y="152155"/>
                  <a:pt x="469751" y="140736"/>
                  <a:pt x="462579" y="129978"/>
                </a:cubicBezTo>
                <a:cubicBezTo>
                  <a:pt x="425443" y="0"/>
                  <a:pt x="471262" y="65433"/>
                  <a:pt x="408791" y="65433"/>
                </a:cubicBezTo>
                <a:cubicBezTo>
                  <a:pt x="390507" y="65433"/>
                  <a:pt x="372932" y="58261"/>
                  <a:pt x="355003" y="54675"/>
                </a:cubicBezTo>
                <a:cubicBezTo>
                  <a:pt x="323316" y="22990"/>
                  <a:pt x="332195" y="20197"/>
                  <a:pt x="268942" y="43917"/>
                </a:cubicBezTo>
                <a:cubicBezTo>
                  <a:pt x="204805" y="67968"/>
                  <a:pt x="267148" y="34953"/>
                  <a:pt x="247426" y="65433"/>
                </a:cubicBezTo>
                <a:close/>
              </a:path>
            </a:pathLst>
          </a:cu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160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GB" sz="1600" smtClean="0">
                <a:solidFill>
                  <a:schemeClr val="bg1">
                    <a:lumMod val="95000"/>
                  </a:schemeClr>
                </a:solidFill>
              </a:rPr>
              <a:t>Systems</a:t>
            </a:r>
          </a:p>
        </p:txBody>
      </p:sp>
      <p:sp>
        <p:nvSpPr>
          <p:cNvPr id="255" name="Freeform 254"/>
          <p:cNvSpPr/>
          <p:nvPr/>
        </p:nvSpPr>
        <p:spPr bwMode="auto">
          <a:xfrm>
            <a:off x="1142976" y="5429264"/>
            <a:ext cx="2857520" cy="1071570"/>
          </a:xfrm>
          <a:custGeom>
            <a:avLst/>
            <a:gdLst>
              <a:gd name="connsiteX0" fmla="*/ 527125 w 1842661"/>
              <a:gd name="connsiteY0" fmla="*/ 591670 h 828063"/>
              <a:gd name="connsiteX1" fmla="*/ 978946 w 1842661"/>
              <a:gd name="connsiteY1" fmla="*/ 699247 h 828063"/>
              <a:gd name="connsiteX2" fmla="*/ 1021976 w 1842661"/>
              <a:gd name="connsiteY2" fmla="*/ 623943 h 828063"/>
              <a:gd name="connsiteX3" fmla="*/ 1075765 w 1842661"/>
              <a:gd name="connsiteY3" fmla="*/ 516367 h 828063"/>
              <a:gd name="connsiteX4" fmla="*/ 1151068 w 1842661"/>
              <a:gd name="connsiteY4" fmla="*/ 462578 h 828063"/>
              <a:gd name="connsiteX5" fmla="*/ 1215614 w 1842661"/>
              <a:gd name="connsiteY5" fmla="*/ 430305 h 828063"/>
              <a:gd name="connsiteX6" fmla="*/ 1290918 w 1842661"/>
              <a:gd name="connsiteY6" fmla="*/ 441063 h 828063"/>
              <a:gd name="connsiteX7" fmla="*/ 1333948 w 1842661"/>
              <a:gd name="connsiteY7" fmla="*/ 462578 h 828063"/>
              <a:gd name="connsiteX8" fmla="*/ 1366221 w 1842661"/>
              <a:gd name="connsiteY8" fmla="*/ 473336 h 828063"/>
              <a:gd name="connsiteX9" fmla="*/ 1452282 w 1842661"/>
              <a:gd name="connsiteY9" fmla="*/ 505609 h 828063"/>
              <a:gd name="connsiteX10" fmla="*/ 1538343 w 1842661"/>
              <a:gd name="connsiteY10" fmla="*/ 548640 h 828063"/>
              <a:gd name="connsiteX11" fmla="*/ 1559859 w 1842661"/>
              <a:gd name="connsiteY11" fmla="*/ 527124 h 828063"/>
              <a:gd name="connsiteX12" fmla="*/ 1699708 w 1842661"/>
              <a:gd name="connsiteY12" fmla="*/ 516367 h 828063"/>
              <a:gd name="connsiteX13" fmla="*/ 1742739 w 1842661"/>
              <a:gd name="connsiteY13" fmla="*/ 473336 h 828063"/>
              <a:gd name="connsiteX14" fmla="*/ 1775012 w 1842661"/>
              <a:gd name="connsiteY14" fmla="*/ 355002 h 828063"/>
              <a:gd name="connsiteX15" fmla="*/ 1796527 w 1842661"/>
              <a:gd name="connsiteY15" fmla="*/ 311971 h 828063"/>
              <a:gd name="connsiteX16" fmla="*/ 1818042 w 1842661"/>
              <a:gd name="connsiteY16" fmla="*/ 247425 h 828063"/>
              <a:gd name="connsiteX17" fmla="*/ 1828800 w 1842661"/>
              <a:gd name="connsiteY17" fmla="*/ 215152 h 828063"/>
              <a:gd name="connsiteX18" fmla="*/ 1839558 w 1842661"/>
              <a:gd name="connsiteY18" fmla="*/ 182880 h 828063"/>
              <a:gd name="connsiteX19" fmla="*/ 1828800 w 1842661"/>
              <a:gd name="connsiteY19" fmla="*/ 75303 h 828063"/>
              <a:gd name="connsiteX20" fmla="*/ 1785769 w 1842661"/>
              <a:gd name="connsiteY20" fmla="*/ 53788 h 828063"/>
              <a:gd name="connsiteX21" fmla="*/ 1731981 w 1842661"/>
              <a:gd name="connsiteY21" fmla="*/ 43030 h 828063"/>
              <a:gd name="connsiteX22" fmla="*/ 1699708 w 1842661"/>
              <a:gd name="connsiteY22" fmla="*/ 32272 h 828063"/>
              <a:gd name="connsiteX23" fmla="*/ 1667435 w 1842661"/>
              <a:gd name="connsiteY23" fmla="*/ 53788 h 828063"/>
              <a:gd name="connsiteX24" fmla="*/ 1527586 w 1842661"/>
              <a:gd name="connsiteY24" fmla="*/ 75303 h 828063"/>
              <a:gd name="connsiteX25" fmla="*/ 1323190 w 1842661"/>
              <a:gd name="connsiteY25" fmla="*/ 53788 h 828063"/>
              <a:gd name="connsiteX26" fmla="*/ 1269402 w 1842661"/>
              <a:gd name="connsiteY26" fmla="*/ 64545 h 828063"/>
              <a:gd name="connsiteX27" fmla="*/ 1129553 w 1842661"/>
              <a:gd name="connsiteY27" fmla="*/ 53788 h 828063"/>
              <a:gd name="connsiteX28" fmla="*/ 1065007 w 1842661"/>
              <a:gd name="connsiteY28" fmla="*/ 86061 h 828063"/>
              <a:gd name="connsiteX29" fmla="*/ 1032734 w 1842661"/>
              <a:gd name="connsiteY29" fmla="*/ 118334 h 828063"/>
              <a:gd name="connsiteX30" fmla="*/ 968188 w 1842661"/>
              <a:gd name="connsiteY30" fmla="*/ 139849 h 828063"/>
              <a:gd name="connsiteX31" fmla="*/ 892885 w 1842661"/>
              <a:gd name="connsiteY31" fmla="*/ 96818 h 828063"/>
              <a:gd name="connsiteX32" fmla="*/ 785308 w 1842661"/>
              <a:gd name="connsiteY32" fmla="*/ 129091 h 828063"/>
              <a:gd name="connsiteX33" fmla="*/ 516367 w 1842661"/>
              <a:gd name="connsiteY33" fmla="*/ 107576 h 828063"/>
              <a:gd name="connsiteX34" fmla="*/ 419548 w 1842661"/>
              <a:gd name="connsiteY34" fmla="*/ 32272 h 828063"/>
              <a:gd name="connsiteX35" fmla="*/ 311972 w 1842661"/>
              <a:gd name="connsiteY35" fmla="*/ 0 h 828063"/>
              <a:gd name="connsiteX36" fmla="*/ 236668 w 1842661"/>
              <a:gd name="connsiteY36" fmla="*/ 32272 h 828063"/>
              <a:gd name="connsiteX37" fmla="*/ 215153 w 1842661"/>
              <a:gd name="connsiteY37" fmla="*/ 53788 h 828063"/>
              <a:gd name="connsiteX38" fmla="*/ 139849 w 1842661"/>
              <a:gd name="connsiteY38" fmla="*/ 64545 h 828063"/>
              <a:gd name="connsiteX39" fmla="*/ 86061 w 1842661"/>
              <a:gd name="connsiteY39" fmla="*/ 86061 h 828063"/>
              <a:gd name="connsiteX40" fmla="*/ 43030 w 1842661"/>
              <a:gd name="connsiteY40" fmla="*/ 139849 h 828063"/>
              <a:gd name="connsiteX41" fmla="*/ 32273 w 1842661"/>
              <a:gd name="connsiteY41" fmla="*/ 172122 h 828063"/>
              <a:gd name="connsiteX42" fmla="*/ 0 w 1842661"/>
              <a:gd name="connsiteY42" fmla="*/ 193637 h 828063"/>
              <a:gd name="connsiteX43" fmla="*/ 32273 w 1842661"/>
              <a:gd name="connsiteY43" fmla="*/ 322729 h 828063"/>
              <a:gd name="connsiteX44" fmla="*/ 53788 w 1842661"/>
              <a:gd name="connsiteY44" fmla="*/ 355002 h 828063"/>
              <a:gd name="connsiteX45" fmla="*/ 86061 w 1842661"/>
              <a:gd name="connsiteY45" fmla="*/ 365760 h 828063"/>
              <a:gd name="connsiteX46" fmla="*/ 118334 w 1842661"/>
              <a:gd name="connsiteY46" fmla="*/ 387275 h 828063"/>
              <a:gd name="connsiteX47" fmla="*/ 193638 w 1842661"/>
              <a:gd name="connsiteY47" fmla="*/ 462578 h 828063"/>
              <a:gd name="connsiteX48" fmla="*/ 247426 w 1842661"/>
              <a:gd name="connsiteY48" fmla="*/ 494851 h 828063"/>
              <a:gd name="connsiteX49" fmla="*/ 376518 w 1842661"/>
              <a:gd name="connsiteY49" fmla="*/ 527124 h 828063"/>
              <a:gd name="connsiteX50" fmla="*/ 376518 w 1842661"/>
              <a:gd name="connsiteY50" fmla="*/ 623943 h 828063"/>
              <a:gd name="connsiteX51" fmla="*/ 484094 w 1842661"/>
              <a:gd name="connsiteY51" fmla="*/ 656216 h 828063"/>
              <a:gd name="connsiteX52" fmla="*/ 516367 w 1842661"/>
              <a:gd name="connsiteY52" fmla="*/ 677731 h 828063"/>
              <a:gd name="connsiteX53" fmla="*/ 570155 w 1842661"/>
              <a:gd name="connsiteY53" fmla="*/ 688489 h 828063"/>
              <a:gd name="connsiteX54" fmla="*/ 602428 w 1842661"/>
              <a:gd name="connsiteY54" fmla="*/ 699247 h 828063"/>
              <a:gd name="connsiteX55" fmla="*/ 505609 w 1842661"/>
              <a:gd name="connsiteY55" fmla="*/ 677731 h 828063"/>
              <a:gd name="connsiteX56" fmla="*/ 516367 w 1842661"/>
              <a:gd name="connsiteY56" fmla="*/ 645458 h 828063"/>
              <a:gd name="connsiteX57" fmla="*/ 527125 w 1842661"/>
              <a:gd name="connsiteY57" fmla="*/ 591670 h 82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842661" h="828063">
                <a:moveTo>
                  <a:pt x="527125" y="591670"/>
                </a:moveTo>
                <a:cubicBezTo>
                  <a:pt x="604221" y="600635"/>
                  <a:pt x="893070" y="828063"/>
                  <a:pt x="978946" y="699247"/>
                </a:cubicBezTo>
                <a:cubicBezTo>
                  <a:pt x="1003070" y="663061"/>
                  <a:pt x="1002477" y="666841"/>
                  <a:pt x="1021976" y="623943"/>
                </a:cubicBezTo>
                <a:cubicBezTo>
                  <a:pt x="1041093" y="581885"/>
                  <a:pt x="1047740" y="549996"/>
                  <a:pt x="1075765" y="516367"/>
                </a:cubicBezTo>
                <a:cubicBezTo>
                  <a:pt x="1111606" y="473358"/>
                  <a:pt x="1102622" y="490262"/>
                  <a:pt x="1151068" y="462578"/>
                </a:cubicBezTo>
                <a:cubicBezTo>
                  <a:pt x="1209456" y="429213"/>
                  <a:pt x="1156446" y="450028"/>
                  <a:pt x="1215614" y="430305"/>
                </a:cubicBezTo>
                <a:cubicBezTo>
                  <a:pt x="1240715" y="433891"/>
                  <a:pt x="1266455" y="434391"/>
                  <a:pt x="1290918" y="441063"/>
                </a:cubicBezTo>
                <a:cubicBezTo>
                  <a:pt x="1306389" y="445282"/>
                  <a:pt x="1319208" y="456261"/>
                  <a:pt x="1333948" y="462578"/>
                </a:cubicBezTo>
                <a:cubicBezTo>
                  <a:pt x="1344371" y="467045"/>
                  <a:pt x="1355603" y="469354"/>
                  <a:pt x="1366221" y="473336"/>
                </a:cubicBezTo>
                <a:cubicBezTo>
                  <a:pt x="1469128" y="511926"/>
                  <a:pt x="1379028" y="481190"/>
                  <a:pt x="1452282" y="505609"/>
                </a:cubicBezTo>
                <a:cubicBezTo>
                  <a:pt x="1477673" y="543694"/>
                  <a:pt x="1474920" y="556568"/>
                  <a:pt x="1538343" y="548640"/>
                </a:cubicBezTo>
                <a:cubicBezTo>
                  <a:pt x="1548407" y="547382"/>
                  <a:pt x="1549913" y="529113"/>
                  <a:pt x="1559859" y="527124"/>
                </a:cubicBezTo>
                <a:cubicBezTo>
                  <a:pt x="1605705" y="517955"/>
                  <a:pt x="1653092" y="519953"/>
                  <a:pt x="1699708" y="516367"/>
                </a:cubicBezTo>
                <a:cubicBezTo>
                  <a:pt x="1714052" y="502023"/>
                  <a:pt x="1730568" y="489564"/>
                  <a:pt x="1742739" y="473336"/>
                </a:cubicBezTo>
                <a:cubicBezTo>
                  <a:pt x="1777974" y="426355"/>
                  <a:pt x="1758222" y="416567"/>
                  <a:pt x="1775012" y="355002"/>
                </a:cubicBezTo>
                <a:cubicBezTo>
                  <a:pt x="1779232" y="339530"/>
                  <a:pt x="1790571" y="326861"/>
                  <a:pt x="1796527" y="311971"/>
                </a:cubicBezTo>
                <a:cubicBezTo>
                  <a:pt x="1804950" y="290914"/>
                  <a:pt x="1810870" y="268940"/>
                  <a:pt x="1818042" y="247425"/>
                </a:cubicBezTo>
                <a:lnTo>
                  <a:pt x="1828800" y="215152"/>
                </a:lnTo>
                <a:lnTo>
                  <a:pt x="1839558" y="182880"/>
                </a:lnTo>
                <a:cubicBezTo>
                  <a:pt x="1835972" y="147021"/>
                  <a:pt x="1842661" y="108569"/>
                  <a:pt x="1828800" y="75303"/>
                </a:cubicBezTo>
                <a:cubicBezTo>
                  <a:pt x="1822632" y="60500"/>
                  <a:pt x="1800983" y="58859"/>
                  <a:pt x="1785769" y="53788"/>
                </a:cubicBezTo>
                <a:cubicBezTo>
                  <a:pt x="1768423" y="48006"/>
                  <a:pt x="1749719" y="47465"/>
                  <a:pt x="1731981" y="43030"/>
                </a:cubicBezTo>
                <a:cubicBezTo>
                  <a:pt x="1720980" y="40280"/>
                  <a:pt x="1710466" y="35858"/>
                  <a:pt x="1699708" y="32272"/>
                </a:cubicBezTo>
                <a:cubicBezTo>
                  <a:pt x="1688950" y="39444"/>
                  <a:pt x="1679319" y="48695"/>
                  <a:pt x="1667435" y="53788"/>
                </a:cubicBezTo>
                <a:cubicBezTo>
                  <a:pt x="1634831" y="67761"/>
                  <a:pt x="1547013" y="73144"/>
                  <a:pt x="1527586" y="75303"/>
                </a:cubicBezTo>
                <a:cubicBezTo>
                  <a:pt x="1459454" y="68131"/>
                  <a:pt x="1391639" y="56640"/>
                  <a:pt x="1323190" y="53788"/>
                </a:cubicBezTo>
                <a:cubicBezTo>
                  <a:pt x="1304921" y="53027"/>
                  <a:pt x="1287686" y="64545"/>
                  <a:pt x="1269402" y="64545"/>
                </a:cubicBezTo>
                <a:cubicBezTo>
                  <a:pt x="1222648" y="64545"/>
                  <a:pt x="1176169" y="57374"/>
                  <a:pt x="1129553" y="53788"/>
                </a:cubicBezTo>
                <a:cubicBezTo>
                  <a:pt x="1097206" y="64570"/>
                  <a:pt x="1092814" y="62888"/>
                  <a:pt x="1065007" y="86061"/>
                </a:cubicBezTo>
                <a:cubicBezTo>
                  <a:pt x="1053320" y="95801"/>
                  <a:pt x="1046033" y="110946"/>
                  <a:pt x="1032734" y="118334"/>
                </a:cubicBezTo>
                <a:cubicBezTo>
                  <a:pt x="1012909" y="129348"/>
                  <a:pt x="968188" y="139849"/>
                  <a:pt x="968188" y="139849"/>
                </a:cubicBezTo>
                <a:cubicBezTo>
                  <a:pt x="953385" y="129980"/>
                  <a:pt x="909260" y="98638"/>
                  <a:pt x="892885" y="96818"/>
                </a:cubicBezTo>
                <a:cubicBezTo>
                  <a:pt x="864429" y="93656"/>
                  <a:pt x="809322" y="119486"/>
                  <a:pt x="785308" y="129091"/>
                </a:cubicBezTo>
                <a:cubicBezTo>
                  <a:pt x="695661" y="121919"/>
                  <a:pt x="605077" y="122361"/>
                  <a:pt x="516367" y="107576"/>
                </a:cubicBezTo>
                <a:cubicBezTo>
                  <a:pt x="391879" y="86828"/>
                  <a:pt x="529079" y="68782"/>
                  <a:pt x="419548" y="32272"/>
                </a:cubicBezTo>
                <a:cubicBezTo>
                  <a:pt x="340976" y="6082"/>
                  <a:pt x="377004" y="16257"/>
                  <a:pt x="311972" y="0"/>
                </a:cubicBezTo>
                <a:cubicBezTo>
                  <a:pt x="283285" y="9562"/>
                  <a:pt x="263254" y="14548"/>
                  <a:pt x="236668" y="32272"/>
                </a:cubicBezTo>
                <a:cubicBezTo>
                  <a:pt x="228229" y="37898"/>
                  <a:pt x="224775" y="50581"/>
                  <a:pt x="215153" y="53788"/>
                </a:cubicBezTo>
                <a:cubicBezTo>
                  <a:pt x="191098" y="61806"/>
                  <a:pt x="164950" y="60959"/>
                  <a:pt x="139849" y="64545"/>
                </a:cubicBezTo>
                <a:cubicBezTo>
                  <a:pt x="121920" y="71717"/>
                  <a:pt x="101304" y="74205"/>
                  <a:pt x="86061" y="86061"/>
                </a:cubicBezTo>
                <a:cubicBezTo>
                  <a:pt x="67937" y="100158"/>
                  <a:pt x="55199" y="120378"/>
                  <a:pt x="43030" y="139849"/>
                </a:cubicBezTo>
                <a:cubicBezTo>
                  <a:pt x="37020" y="149465"/>
                  <a:pt x="39357" y="163267"/>
                  <a:pt x="32273" y="172122"/>
                </a:cubicBezTo>
                <a:cubicBezTo>
                  <a:pt x="24196" y="182218"/>
                  <a:pt x="10758" y="186465"/>
                  <a:pt x="0" y="193637"/>
                </a:cubicBezTo>
                <a:cubicBezTo>
                  <a:pt x="14487" y="280554"/>
                  <a:pt x="3860" y="237490"/>
                  <a:pt x="32273" y="322729"/>
                </a:cubicBezTo>
                <a:cubicBezTo>
                  <a:pt x="36361" y="334995"/>
                  <a:pt x="43692" y="346925"/>
                  <a:pt x="53788" y="355002"/>
                </a:cubicBezTo>
                <a:cubicBezTo>
                  <a:pt x="62643" y="362086"/>
                  <a:pt x="75919" y="360689"/>
                  <a:pt x="86061" y="365760"/>
                </a:cubicBezTo>
                <a:cubicBezTo>
                  <a:pt x="97625" y="371542"/>
                  <a:pt x="107576" y="380103"/>
                  <a:pt x="118334" y="387275"/>
                </a:cubicBezTo>
                <a:cubicBezTo>
                  <a:pt x="189246" y="493643"/>
                  <a:pt x="127365" y="429442"/>
                  <a:pt x="193638" y="462578"/>
                </a:cubicBezTo>
                <a:cubicBezTo>
                  <a:pt x="212340" y="471929"/>
                  <a:pt x="227709" y="487892"/>
                  <a:pt x="247426" y="494851"/>
                </a:cubicBezTo>
                <a:cubicBezTo>
                  <a:pt x="289252" y="509613"/>
                  <a:pt x="376518" y="527124"/>
                  <a:pt x="376518" y="527124"/>
                </a:cubicBezTo>
                <a:cubicBezTo>
                  <a:pt x="402121" y="603936"/>
                  <a:pt x="410613" y="572800"/>
                  <a:pt x="376518" y="623943"/>
                </a:cubicBezTo>
                <a:cubicBezTo>
                  <a:pt x="455089" y="650133"/>
                  <a:pt x="419061" y="639957"/>
                  <a:pt x="484094" y="656216"/>
                </a:cubicBezTo>
                <a:cubicBezTo>
                  <a:pt x="494852" y="663388"/>
                  <a:pt x="504261" y="673191"/>
                  <a:pt x="516367" y="677731"/>
                </a:cubicBezTo>
                <a:cubicBezTo>
                  <a:pt x="533487" y="684151"/>
                  <a:pt x="552417" y="684054"/>
                  <a:pt x="570155" y="688489"/>
                </a:cubicBezTo>
                <a:cubicBezTo>
                  <a:pt x="581156" y="691239"/>
                  <a:pt x="613613" y="701111"/>
                  <a:pt x="602428" y="699247"/>
                </a:cubicBezTo>
                <a:cubicBezTo>
                  <a:pt x="569818" y="693812"/>
                  <a:pt x="537882" y="684903"/>
                  <a:pt x="505609" y="677731"/>
                </a:cubicBezTo>
                <a:cubicBezTo>
                  <a:pt x="509195" y="666973"/>
                  <a:pt x="509283" y="654313"/>
                  <a:pt x="516367" y="645458"/>
                </a:cubicBezTo>
                <a:cubicBezTo>
                  <a:pt x="524444" y="635362"/>
                  <a:pt x="450029" y="582705"/>
                  <a:pt x="527125" y="591670"/>
                </a:cubicBezTo>
                <a:close/>
              </a:path>
            </a:pathLst>
          </a:cu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0" rIns="91440" bIns="21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Strategy</a:t>
            </a:r>
          </a:p>
        </p:txBody>
      </p:sp>
      <p:sp>
        <p:nvSpPr>
          <p:cNvPr id="257" name="Freeform 256"/>
          <p:cNvSpPr/>
          <p:nvPr/>
        </p:nvSpPr>
        <p:spPr bwMode="auto">
          <a:xfrm>
            <a:off x="7021520" y="3555346"/>
            <a:ext cx="2086984" cy="928584"/>
          </a:xfrm>
          <a:custGeom>
            <a:avLst/>
            <a:gdLst>
              <a:gd name="connsiteX0" fmla="*/ 1581375 w 1939193"/>
              <a:gd name="connsiteY0" fmla="*/ 143275 h 928584"/>
              <a:gd name="connsiteX1" fmla="*/ 1129553 w 1939193"/>
              <a:gd name="connsiteY1" fmla="*/ 132518 h 928584"/>
              <a:gd name="connsiteX2" fmla="*/ 1075765 w 1939193"/>
              <a:gd name="connsiteY2" fmla="*/ 100245 h 928584"/>
              <a:gd name="connsiteX3" fmla="*/ 957431 w 1939193"/>
              <a:gd name="connsiteY3" fmla="*/ 143275 h 928584"/>
              <a:gd name="connsiteX4" fmla="*/ 914400 w 1939193"/>
              <a:gd name="connsiteY4" fmla="*/ 121760 h 928584"/>
              <a:gd name="connsiteX5" fmla="*/ 860612 w 1939193"/>
              <a:gd name="connsiteY5" fmla="*/ 100245 h 928584"/>
              <a:gd name="connsiteX6" fmla="*/ 839097 w 1939193"/>
              <a:gd name="connsiteY6" fmla="*/ 78729 h 928584"/>
              <a:gd name="connsiteX7" fmla="*/ 419549 w 1939193"/>
              <a:gd name="connsiteY7" fmla="*/ 67972 h 928584"/>
              <a:gd name="connsiteX8" fmla="*/ 322730 w 1939193"/>
              <a:gd name="connsiteY8" fmla="*/ 78729 h 928584"/>
              <a:gd name="connsiteX9" fmla="*/ 129092 w 1939193"/>
              <a:gd name="connsiteY9" fmla="*/ 100245 h 928584"/>
              <a:gd name="connsiteX10" fmla="*/ 86062 w 1939193"/>
              <a:gd name="connsiteY10" fmla="*/ 132518 h 928584"/>
              <a:gd name="connsiteX11" fmla="*/ 64546 w 1939193"/>
              <a:gd name="connsiteY11" fmla="*/ 175548 h 928584"/>
              <a:gd name="connsiteX12" fmla="*/ 43031 w 1939193"/>
              <a:gd name="connsiteY12" fmla="*/ 197064 h 928584"/>
              <a:gd name="connsiteX13" fmla="*/ 21516 w 1939193"/>
              <a:gd name="connsiteY13" fmla="*/ 229337 h 928584"/>
              <a:gd name="connsiteX14" fmla="*/ 0 w 1939193"/>
              <a:gd name="connsiteY14" fmla="*/ 315398 h 928584"/>
              <a:gd name="connsiteX15" fmla="*/ 21516 w 1939193"/>
              <a:gd name="connsiteY15" fmla="*/ 347671 h 928584"/>
              <a:gd name="connsiteX16" fmla="*/ 43031 w 1939193"/>
              <a:gd name="connsiteY16" fmla="*/ 390701 h 928584"/>
              <a:gd name="connsiteX17" fmla="*/ 32273 w 1939193"/>
              <a:gd name="connsiteY17" fmla="*/ 487520 h 928584"/>
              <a:gd name="connsiteX18" fmla="*/ 21516 w 1939193"/>
              <a:gd name="connsiteY18" fmla="*/ 519793 h 928584"/>
              <a:gd name="connsiteX19" fmla="*/ 32273 w 1939193"/>
              <a:gd name="connsiteY19" fmla="*/ 573581 h 928584"/>
              <a:gd name="connsiteX20" fmla="*/ 86062 w 1939193"/>
              <a:gd name="connsiteY20" fmla="*/ 638127 h 928584"/>
              <a:gd name="connsiteX21" fmla="*/ 161365 w 1939193"/>
              <a:gd name="connsiteY21" fmla="*/ 659642 h 928584"/>
              <a:gd name="connsiteX22" fmla="*/ 193638 w 1939193"/>
              <a:gd name="connsiteY22" fmla="*/ 670400 h 928584"/>
              <a:gd name="connsiteX23" fmla="*/ 247426 w 1939193"/>
              <a:gd name="connsiteY23" fmla="*/ 713431 h 928584"/>
              <a:gd name="connsiteX24" fmla="*/ 311972 w 1939193"/>
              <a:gd name="connsiteY24" fmla="*/ 724188 h 928584"/>
              <a:gd name="connsiteX25" fmla="*/ 376518 w 1939193"/>
              <a:gd name="connsiteY25" fmla="*/ 745704 h 928584"/>
              <a:gd name="connsiteX26" fmla="*/ 441064 w 1939193"/>
              <a:gd name="connsiteY26" fmla="*/ 756461 h 928584"/>
              <a:gd name="connsiteX27" fmla="*/ 494852 w 1939193"/>
              <a:gd name="connsiteY27" fmla="*/ 767219 h 928584"/>
              <a:gd name="connsiteX28" fmla="*/ 591671 w 1939193"/>
              <a:gd name="connsiteY28" fmla="*/ 788734 h 928584"/>
              <a:gd name="connsiteX29" fmla="*/ 645459 w 1939193"/>
              <a:gd name="connsiteY29" fmla="*/ 831765 h 928584"/>
              <a:gd name="connsiteX30" fmla="*/ 688490 w 1939193"/>
              <a:gd name="connsiteY30" fmla="*/ 853280 h 928584"/>
              <a:gd name="connsiteX31" fmla="*/ 774551 w 1939193"/>
              <a:gd name="connsiteY31" fmla="*/ 907068 h 928584"/>
              <a:gd name="connsiteX32" fmla="*/ 796066 w 1939193"/>
              <a:gd name="connsiteY32" fmla="*/ 928584 h 928584"/>
              <a:gd name="connsiteX33" fmla="*/ 914400 w 1939193"/>
              <a:gd name="connsiteY33" fmla="*/ 917826 h 928584"/>
              <a:gd name="connsiteX34" fmla="*/ 1000462 w 1939193"/>
              <a:gd name="connsiteY34" fmla="*/ 864038 h 928584"/>
              <a:gd name="connsiteX35" fmla="*/ 1097280 w 1939193"/>
              <a:gd name="connsiteY35" fmla="*/ 810249 h 928584"/>
              <a:gd name="connsiteX36" fmla="*/ 1140311 w 1939193"/>
              <a:gd name="connsiteY36" fmla="*/ 756461 h 928584"/>
              <a:gd name="connsiteX37" fmla="*/ 1172584 w 1939193"/>
              <a:gd name="connsiteY37" fmla="*/ 670400 h 928584"/>
              <a:gd name="connsiteX38" fmla="*/ 1280160 w 1939193"/>
              <a:gd name="connsiteY38" fmla="*/ 573581 h 928584"/>
              <a:gd name="connsiteX39" fmla="*/ 1333949 w 1939193"/>
              <a:gd name="connsiteY39" fmla="*/ 509035 h 928584"/>
              <a:gd name="connsiteX40" fmla="*/ 1376979 w 1939193"/>
              <a:gd name="connsiteY40" fmla="*/ 444489 h 928584"/>
              <a:gd name="connsiteX41" fmla="*/ 1420010 w 1939193"/>
              <a:gd name="connsiteY41" fmla="*/ 487520 h 928584"/>
              <a:gd name="connsiteX42" fmla="*/ 1441525 w 1939193"/>
              <a:gd name="connsiteY42" fmla="*/ 519793 h 928584"/>
              <a:gd name="connsiteX43" fmla="*/ 1592132 w 1939193"/>
              <a:gd name="connsiteY43" fmla="*/ 584339 h 928584"/>
              <a:gd name="connsiteX44" fmla="*/ 1613648 w 1939193"/>
              <a:gd name="connsiteY44" fmla="*/ 605854 h 928584"/>
              <a:gd name="connsiteX45" fmla="*/ 1635163 w 1939193"/>
              <a:gd name="connsiteY45" fmla="*/ 681158 h 928584"/>
              <a:gd name="connsiteX46" fmla="*/ 1667436 w 1939193"/>
              <a:gd name="connsiteY46" fmla="*/ 702673 h 928584"/>
              <a:gd name="connsiteX47" fmla="*/ 1731982 w 1939193"/>
              <a:gd name="connsiteY47" fmla="*/ 670400 h 928584"/>
              <a:gd name="connsiteX48" fmla="*/ 1775012 w 1939193"/>
              <a:gd name="connsiteY48" fmla="*/ 648885 h 928584"/>
              <a:gd name="connsiteX49" fmla="*/ 1807285 w 1939193"/>
              <a:gd name="connsiteY49" fmla="*/ 616612 h 928584"/>
              <a:gd name="connsiteX50" fmla="*/ 1861073 w 1939193"/>
              <a:gd name="connsiteY50" fmla="*/ 573581 h 928584"/>
              <a:gd name="connsiteX51" fmla="*/ 1914862 w 1939193"/>
              <a:gd name="connsiteY51" fmla="*/ 487520 h 928584"/>
              <a:gd name="connsiteX52" fmla="*/ 1904104 w 1939193"/>
              <a:gd name="connsiteY52" fmla="*/ 369186 h 928584"/>
              <a:gd name="connsiteX53" fmla="*/ 1914862 w 1939193"/>
              <a:gd name="connsiteY53" fmla="*/ 326155 h 928584"/>
              <a:gd name="connsiteX54" fmla="*/ 1893346 w 1939193"/>
              <a:gd name="connsiteY54" fmla="*/ 304640 h 928584"/>
              <a:gd name="connsiteX55" fmla="*/ 1871831 w 1939193"/>
              <a:gd name="connsiteY55" fmla="*/ 272367 h 928584"/>
              <a:gd name="connsiteX56" fmla="*/ 1839558 w 1939193"/>
              <a:gd name="connsiteY56" fmla="*/ 250852 h 928584"/>
              <a:gd name="connsiteX57" fmla="*/ 1796528 w 1939193"/>
              <a:gd name="connsiteY57" fmla="*/ 186306 h 928584"/>
              <a:gd name="connsiteX58" fmla="*/ 1775012 w 1939193"/>
              <a:gd name="connsiteY58" fmla="*/ 143275 h 928584"/>
              <a:gd name="connsiteX59" fmla="*/ 1742739 w 1939193"/>
              <a:gd name="connsiteY59" fmla="*/ 132518 h 928584"/>
              <a:gd name="connsiteX60" fmla="*/ 1688951 w 1939193"/>
              <a:gd name="connsiteY60" fmla="*/ 143275 h 928584"/>
              <a:gd name="connsiteX61" fmla="*/ 1613648 w 1939193"/>
              <a:gd name="connsiteY61" fmla="*/ 121760 h 928584"/>
              <a:gd name="connsiteX62" fmla="*/ 1581375 w 1939193"/>
              <a:gd name="connsiteY62" fmla="*/ 143275 h 928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939193" h="928584">
                <a:moveTo>
                  <a:pt x="1581375" y="143275"/>
                </a:moveTo>
                <a:cubicBezTo>
                  <a:pt x="1500693" y="145068"/>
                  <a:pt x="1461041" y="171981"/>
                  <a:pt x="1129553" y="132518"/>
                </a:cubicBezTo>
                <a:cubicBezTo>
                  <a:pt x="1108791" y="130046"/>
                  <a:pt x="1093694" y="111003"/>
                  <a:pt x="1075765" y="100245"/>
                </a:cubicBezTo>
                <a:cubicBezTo>
                  <a:pt x="1046687" y="114784"/>
                  <a:pt x="995417" y="147496"/>
                  <a:pt x="957431" y="143275"/>
                </a:cubicBezTo>
                <a:cubicBezTo>
                  <a:pt x="941492" y="141504"/>
                  <a:pt x="929054" y="128273"/>
                  <a:pt x="914400" y="121760"/>
                </a:cubicBezTo>
                <a:cubicBezTo>
                  <a:pt x="896754" y="113917"/>
                  <a:pt x="878541" y="107417"/>
                  <a:pt x="860612" y="100245"/>
                </a:cubicBezTo>
                <a:cubicBezTo>
                  <a:pt x="853440" y="93073"/>
                  <a:pt x="847536" y="84355"/>
                  <a:pt x="839097" y="78729"/>
                </a:cubicBezTo>
                <a:cubicBezTo>
                  <a:pt x="721005" y="0"/>
                  <a:pt x="520524" y="65087"/>
                  <a:pt x="419549" y="67972"/>
                </a:cubicBezTo>
                <a:cubicBezTo>
                  <a:pt x="387276" y="71558"/>
                  <a:pt x="355089" y="76032"/>
                  <a:pt x="322730" y="78729"/>
                </a:cubicBezTo>
                <a:cubicBezTo>
                  <a:pt x="138541" y="94078"/>
                  <a:pt x="214927" y="71632"/>
                  <a:pt x="129092" y="100245"/>
                </a:cubicBezTo>
                <a:cubicBezTo>
                  <a:pt x="114749" y="111003"/>
                  <a:pt x="97730" y="118905"/>
                  <a:pt x="86062" y="132518"/>
                </a:cubicBezTo>
                <a:cubicBezTo>
                  <a:pt x="75626" y="144694"/>
                  <a:pt x="73441" y="162205"/>
                  <a:pt x="64546" y="175548"/>
                </a:cubicBezTo>
                <a:cubicBezTo>
                  <a:pt x="58920" y="183987"/>
                  <a:pt x="49367" y="189144"/>
                  <a:pt x="43031" y="197064"/>
                </a:cubicBezTo>
                <a:cubicBezTo>
                  <a:pt x="34954" y="207160"/>
                  <a:pt x="28688" y="218579"/>
                  <a:pt x="21516" y="229337"/>
                </a:cubicBezTo>
                <a:cubicBezTo>
                  <a:pt x="14344" y="258024"/>
                  <a:pt x="0" y="285828"/>
                  <a:pt x="0" y="315398"/>
                </a:cubicBezTo>
                <a:cubicBezTo>
                  <a:pt x="0" y="328327"/>
                  <a:pt x="15101" y="336445"/>
                  <a:pt x="21516" y="347671"/>
                </a:cubicBezTo>
                <a:cubicBezTo>
                  <a:pt x="29472" y="361594"/>
                  <a:pt x="35859" y="376358"/>
                  <a:pt x="43031" y="390701"/>
                </a:cubicBezTo>
                <a:cubicBezTo>
                  <a:pt x="39445" y="422974"/>
                  <a:pt x="37611" y="455490"/>
                  <a:pt x="32273" y="487520"/>
                </a:cubicBezTo>
                <a:cubicBezTo>
                  <a:pt x="30409" y="498705"/>
                  <a:pt x="21516" y="508453"/>
                  <a:pt x="21516" y="519793"/>
                </a:cubicBezTo>
                <a:cubicBezTo>
                  <a:pt x="21516" y="538077"/>
                  <a:pt x="26491" y="556235"/>
                  <a:pt x="32273" y="573581"/>
                </a:cubicBezTo>
                <a:cubicBezTo>
                  <a:pt x="43268" y="606567"/>
                  <a:pt x="53589" y="625138"/>
                  <a:pt x="86062" y="638127"/>
                </a:cubicBezTo>
                <a:cubicBezTo>
                  <a:pt x="110300" y="647822"/>
                  <a:pt x="136361" y="652141"/>
                  <a:pt x="161365" y="659642"/>
                </a:cubicBezTo>
                <a:cubicBezTo>
                  <a:pt x="172226" y="662900"/>
                  <a:pt x="182880" y="666814"/>
                  <a:pt x="193638" y="670400"/>
                </a:cubicBezTo>
                <a:cubicBezTo>
                  <a:pt x="211567" y="684744"/>
                  <a:pt x="226523" y="703930"/>
                  <a:pt x="247426" y="713431"/>
                </a:cubicBezTo>
                <a:cubicBezTo>
                  <a:pt x="267283" y="722457"/>
                  <a:pt x="290811" y="718898"/>
                  <a:pt x="311972" y="724188"/>
                </a:cubicBezTo>
                <a:cubicBezTo>
                  <a:pt x="333974" y="729689"/>
                  <a:pt x="354516" y="740203"/>
                  <a:pt x="376518" y="745704"/>
                </a:cubicBezTo>
                <a:cubicBezTo>
                  <a:pt x="397679" y="750994"/>
                  <a:pt x="419604" y="752559"/>
                  <a:pt x="441064" y="756461"/>
                </a:cubicBezTo>
                <a:cubicBezTo>
                  <a:pt x="459054" y="759732"/>
                  <a:pt x="477114" y="762784"/>
                  <a:pt x="494852" y="767219"/>
                </a:cubicBezTo>
                <a:cubicBezTo>
                  <a:pt x="600772" y="793700"/>
                  <a:pt x="414080" y="759137"/>
                  <a:pt x="591671" y="788734"/>
                </a:cubicBezTo>
                <a:cubicBezTo>
                  <a:pt x="609600" y="803078"/>
                  <a:pt x="626354" y="819029"/>
                  <a:pt x="645459" y="831765"/>
                </a:cubicBezTo>
                <a:cubicBezTo>
                  <a:pt x="658802" y="840661"/>
                  <a:pt x="674471" y="845492"/>
                  <a:pt x="688490" y="853280"/>
                </a:cubicBezTo>
                <a:cubicBezTo>
                  <a:pt x="697748" y="858423"/>
                  <a:pt x="759271" y="894844"/>
                  <a:pt x="774551" y="907068"/>
                </a:cubicBezTo>
                <a:cubicBezTo>
                  <a:pt x="782471" y="913404"/>
                  <a:pt x="788894" y="921412"/>
                  <a:pt x="796066" y="928584"/>
                </a:cubicBezTo>
                <a:cubicBezTo>
                  <a:pt x="835511" y="924998"/>
                  <a:pt x="875471" y="925125"/>
                  <a:pt x="914400" y="917826"/>
                </a:cubicBezTo>
                <a:cubicBezTo>
                  <a:pt x="982568" y="905044"/>
                  <a:pt x="954334" y="898634"/>
                  <a:pt x="1000462" y="864038"/>
                </a:cubicBezTo>
                <a:cubicBezTo>
                  <a:pt x="1107391" y="783841"/>
                  <a:pt x="1005338" y="871544"/>
                  <a:pt x="1097280" y="810249"/>
                </a:cubicBezTo>
                <a:cubicBezTo>
                  <a:pt x="1115677" y="797984"/>
                  <a:pt x="1128800" y="773728"/>
                  <a:pt x="1140311" y="756461"/>
                </a:cubicBezTo>
                <a:cubicBezTo>
                  <a:pt x="1147886" y="726164"/>
                  <a:pt x="1152129" y="695969"/>
                  <a:pt x="1172584" y="670400"/>
                </a:cubicBezTo>
                <a:cubicBezTo>
                  <a:pt x="1286909" y="527492"/>
                  <a:pt x="1190926" y="662815"/>
                  <a:pt x="1280160" y="573581"/>
                </a:cubicBezTo>
                <a:cubicBezTo>
                  <a:pt x="1299964" y="553777"/>
                  <a:pt x="1317145" y="531440"/>
                  <a:pt x="1333949" y="509035"/>
                </a:cubicBezTo>
                <a:cubicBezTo>
                  <a:pt x="1349464" y="488349"/>
                  <a:pt x="1376979" y="444489"/>
                  <a:pt x="1376979" y="444489"/>
                </a:cubicBezTo>
                <a:cubicBezTo>
                  <a:pt x="1391323" y="458833"/>
                  <a:pt x="1406809" y="472118"/>
                  <a:pt x="1420010" y="487520"/>
                </a:cubicBezTo>
                <a:cubicBezTo>
                  <a:pt x="1428424" y="497336"/>
                  <a:pt x="1430357" y="513278"/>
                  <a:pt x="1441525" y="519793"/>
                </a:cubicBezTo>
                <a:cubicBezTo>
                  <a:pt x="1459772" y="530437"/>
                  <a:pt x="1557832" y="561473"/>
                  <a:pt x="1592132" y="584339"/>
                </a:cubicBezTo>
                <a:cubicBezTo>
                  <a:pt x="1600571" y="589965"/>
                  <a:pt x="1606476" y="598682"/>
                  <a:pt x="1613648" y="605854"/>
                </a:cubicBezTo>
                <a:cubicBezTo>
                  <a:pt x="1614352" y="608668"/>
                  <a:pt x="1629549" y="674141"/>
                  <a:pt x="1635163" y="681158"/>
                </a:cubicBezTo>
                <a:cubicBezTo>
                  <a:pt x="1643240" y="691254"/>
                  <a:pt x="1656678" y="695501"/>
                  <a:pt x="1667436" y="702673"/>
                </a:cubicBezTo>
                <a:cubicBezTo>
                  <a:pt x="1757587" y="680134"/>
                  <a:pt x="1674436" y="708763"/>
                  <a:pt x="1731982" y="670400"/>
                </a:cubicBezTo>
                <a:cubicBezTo>
                  <a:pt x="1745325" y="661505"/>
                  <a:pt x="1761963" y="658206"/>
                  <a:pt x="1775012" y="648885"/>
                </a:cubicBezTo>
                <a:cubicBezTo>
                  <a:pt x="1787392" y="640042"/>
                  <a:pt x="1795598" y="626351"/>
                  <a:pt x="1807285" y="616612"/>
                </a:cubicBezTo>
                <a:cubicBezTo>
                  <a:pt x="1888698" y="548768"/>
                  <a:pt x="1798487" y="636170"/>
                  <a:pt x="1861073" y="573581"/>
                </a:cubicBezTo>
                <a:cubicBezTo>
                  <a:pt x="1886678" y="496769"/>
                  <a:pt x="1863719" y="521615"/>
                  <a:pt x="1914862" y="487520"/>
                </a:cubicBezTo>
                <a:cubicBezTo>
                  <a:pt x="1939193" y="390189"/>
                  <a:pt x="1916892" y="509863"/>
                  <a:pt x="1904104" y="369186"/>
                </a:cubicBezTo>
                <a:cubicBezTo>
                  <a:pt x="1902765" y="354462"/>
                  <a:pt x="1911276" y="340499"/>
                  <a:pt x="1914862" y="326155"/>
                </a:cubicBezTo>
                <a:cubicBezTo>
                  <a:pt x="1907690" y="318983"/>
                  <a:pt x="1899682" y="312560"/>
                  <a:pt x="1893346" y="304640"/>
                </a:cubicBezTo>
                <a:cubicBezTo>
                  <a:pt x="1885269" y="294544"/>
                  <a:pt x="1880973" y="281509"/>
                  <a:pt x="1871831" y="272367"/>
                </a:cubicBezTo>
                <a:cubicBezTo>
                  <a:pt x="1862689" y="263225"/>
                  <a:pt x="1850316" y="258024"/>
                  <a:pt x="1839558" y="250852"/>
                </a:cubicBezTo>
                <a:cubicBezTo>
                  <a:pt x="1825215" y="229337"/>
                  <a:pt x="1808092" y="209434"/>
                  <a:pt x="1796528" y="186306"/>
                </a:cubicBezTo>
                <a:cubicBezTo>
                  <a:pt x="1789356" y="171962"/>
                  <a:pt x="1786352" y="154615"/>
                  <a:pt x="1775012" y="143275"/>
                </a:cubicBezTo>
                <a:cubicBezTo>
                  <a:pt x="1766994" y="135257"/>
                  <a:pt x="1753497" y="136104"/>
                  <a:pt x="1742739" y="132518"/>
                </a:cubicBezTo>
                <a:cubicBezTo>
                  <a:pt x="1724810" y="136104"/>
                  <a:pt x="1707235" y="143275"/>
                  <a:pt x="1688951" y="143275"/>
                </a:cubicBezTo>
                <a:cubicBezTo>
                  <a:pt x="1675438" y="143275"/>
                  <a:pt x="1628871" y="126835"/>
                  <a:pt x="1613648" y="121760"/>
                </a:cubicBezTo>
                <a:cubicBezTo>
                  <a:pt x="1560778" y="134978"/>
                  <a:pt x="1662057" y="141482"/>
                  <a:pt x="1581375" y="143275"/>
                </a:cubicBezTo>
                <a:close/>
              </a:path>
            </a:pathLst>
          </a:cu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      Channel</a:t>
            </a:r>
          </a:p>
        </p:txBody>
      </p:sp>
      <p:sp>
        <p:nvSpPr>
          <p:cNvPr id="258" name="Freeform 257"/>
          <p:cNvSpPr/>
          <p:nvPr/>
        </p:nvSpPr>
        <p:spPr bwMode="auto">
          <a:xfrm>
            <a:off x="6471351" y="4619506"/>
            <a:ext cx="2538804" cy="903642"/>
          </a:xfrm>
          <a:custGeom>
            <a:avLst/>
            <a:gdLst>
              <a:gd name="connsiteX0" fmla="*/ 2388197 w 2538804"/>
              <a:gd name="connsiteY0" fmla="*/ 161365 h 903642"/>
              <a:gd name="connsiteX1" fmla="*/ 2151529 w 2538804"/>
              <a:gd name="connsiteY1" fmla="*/ 204395 h 903642"/>
              <a:gd name="connsiteX2" fmla="*/ 2065468 w 2538804"/>
              <a:gd name="connsiteY2" fmla="*/ 225911 h 903642"/>
              <a:gd name="connsiteX3" fmla="*/ 1990164 w 2538804"/>
              <a:gd name="connsiteY3" fmla="*/ 204395 h 903642"/>
              <a:gd name="connsiteX4" fmla="*/ 1904103 w 2538804"/>
              <a:gd name="connsiteY4" fmla="*/ 193638 h 903642"/>
              <a:gd name="connsiteX5" fmla="*/ 1861073 w 2538804"/>
              <a:gd name="connsiteY5" fmla="*/ 182880 h 903642"/>
              <a:gd name="connsiteX6" fmla="*/ 1613647 w 2538804"/>
              <a:gd name="connsiteY6" fmla="*/ 193638 h 903642"/>
              <a:gd name="connsiteX7" fmla="*/ 1495313 w 2538804"/>
              <a:gd name="connsiteY7" fmla="*/ 193638 h 903642"/>
              <a:gd name="connsiteX8" fmla="*/ 1463040 w 2538804"/>
              <a:gd name="connsiteY8" fmla="*/ 150607 h 903642"/>
              <a:gd name="connsiteX9" fmla="*/ 1247887 w 2538804"/>
              <a:gd name="connsiteY9" fmla="*/ 107577 h 903642"/>
              <a:gd name="connsiteX10" fmla="*/ 1043491 w 2538804"/>
              <a:gd name="connsiteY10" fmla="*/ 86061 h 903642"/>
              <a:gd name="connsiteX11" fmla="*/ 1000461 w 2538804"/>
              <a:gd name="connsiteY11" fmla="*/ 64546 h 903642"/>
              <a:gd name="connsiteX12" fmla="*/ 968188 w 2538804"/>
              <a:gd name="connsiteY12" fmla="*/ 21515 h 903642"/>
              <a:gd name="connsiteX13" fmla="*/ 925157 w 2538804"/>
              <a:gd name="connsiteY13" fmla="*/ 0 h 903642"/>
              <a:gd name="connsiteX14" fmla="*/ 623943 w 2538804"/>
              <a:gd name="connsiteY14" fmla="*/ 10758 h 903642"/>
              <a:gd name="connsiteX15" fmla="*/ 559397 w 2538804"/>
              <a:gd name="connsiteY15" fmla="*/ 32273 h 903642"/>
              <a:gd name="connsiteX16" fmla="*/ 419548 w 2538804"/>
              <a:gd name="connsiteY16" fmla="*/ 75304 h 903642"/>
              <a:gd name="connsiteX17" fmla="*/ 387275 w 2538804"/>
              <a:gd name="connsiteY17" fmla="*/ 139850 h 903642"/>
              <a:gd name="connsiteX18" fmla="*/ 365760 w 2538804"/>
              <a:gd name="connsiteY18" fmla="*/ 193638 h 903642"/>
              <a:gd name="connsiteX19" fmla="*/ 311971 w 2538804"/>
              <a:gd name="connsiteY19" fmla="*/ 225911 h 903642"/>
              <a:gd name="connsiteX20" fmla="*/ 268941 w 2538804"/>
              <a:gd name="connsiteY20" fmla="*/ 268941 h 903642"/>
              <a:gd name="connsiteX21" fmla="*/ 236668 w 2538804"/>
              <a:gd name="connsiteY21" fmla="*/ 258184 h 903642"/>
              <a:gd name="connsiteX22" fmla="*/ 139849 w 2538804"/>
              <a:gd name="connsiteY22" fmla="*/ 301214 h 903642"/>
              <a:gd name="connsiteX23" fmla="*/ 107576 w 2538804"/>
              <a:gd name="connsiteY23" fmla="*/ 311972 h 903642"/>
              <a:gd name="connsiteX24" fmla="*/ 64546 w 2538804"/>
              <a:gd name="connsiteY24" fmla="*/ 333487 h 903642"/>
              <a:gd name="connsiteX25" fmla="*/ 0 w 2538804"/>
              <a:gd name="connsiteY25" fmla="*/ 355002 h 903642"/>
              <a:gd name="connsiteX26" fmla="*/ 53788 w 2538804"/>
              <a:gd name="connsiteY26" fmla="*/ 473337 h 903642"/>
              <a:gd name="connsiteX27" fmla="*/ 86061 w 2538804"/>
              <a:gd name="connsiteY27" fmla="*/ 494852 h 903642"/>
              <a:gd name="connsiteX28" fmla="*/ 118334 w 2538804"/>
              <a:gd name="connsiteY28" fmla="*/ 505610 h 903642"/>
              <a:gd name="connsiteX29" fmla="*/ 150607 w 2538804"/>
              <a:gd name="connsiteY29" fmla="*/ 570155 h 903642"/>
              <a:gd name="connsiteX30" fmla="*/ 161364 w 2538804"/>
              <a:gd name="connsiteY30" fmla="*/ 602428 h 903642"/>
              <a:gd name="connsiteX31" fmla="*/ 182880 w 2538804"/>
              <a:gd name="connsiteY31" fmla="*/ 623944 h 903642"/>
              <a:gd name="connsiteX32" fmla="*/ 290456 w 2538804"/>
              <a:gd name="connsiteY32" fmla="*/ 677732 h 903642"/>
              <a:gd name="connsiteX33" fmla="*/ 623943 w 2538804"/>
              <a:gd name="connsiteY33" fmla="*/ 710005 h 903642"/>
              <a:gd name="connsiteX34" fmla="*/ 666974 w 2538804"/>
              <a:gd name="connsiteY34" fmla="*/ 720762 h 903642"/>
              <a:gd name="connsiteX35" fmla="*/ 796066 w 2538804"/>
              <a:gd name="connsiteY35" fmla="*/ 742278 h 903642"/>
              <a:gd name="connsiteX36" fmla="*/ 871369 w 2538804"/>
              <a:gd name="connsiteY36" fmla="*/ 763793 h 903642"/>
              <a:gd name="connsiteX37" fmla="*/ 903642 w 2538804"/>
              <a:gd name="connsiteY37" fmla="*/ 774551 h 903642"/>
              <a:gd name="connsiteX38" fmla="*/ 946673 w 2538804"/>
              <a:gd name="connsiteY38" fmla="*/ 785308 h 903642"/>
              <a:gd name="connsiteX39" fmla="*/ 1000461 w 2538804"/>
              <a:gd name="connsiteY39" fmla="*/ 806824 h 903642"/>
              <a:gd name="connsiteX40" fmla="*/ 1086522 w 2538804"/>
              <a:gd name="connsiteY40" fmla="*/ 817581 h 903642"/>
              <a:gd name="connsiteX41" fmla="*/ 1323190 w 2538804"/>
              <a:gd name="connsiteY41" fmla="*/ 828339 h 903642"/>
              <a:gd name="connsiteX42" fmla="*/ 1785769 w 2538804"/>
              <a:gd name="connsiteY42" fmla="*/ 839097 h 903642"/>
              <a:gd name="connsiteX43" fmla="*/ 1871830 w 2538804"/>
              <a:gd name="connsiteY43" fmla="*/ 860612 h 903642"/>
              <a:gd name="connsiteX44" fmla="*/ 1947134 w 2538804"/>
              <a:gd name="connsiteY44" fmla="*/ 882127 h 903642"/>
              <a:gd name="connsiteX45" fmla="*/ 1979407 w 2538804"/>
              <a:gd name="connsiteY45" fmla="*/ 903642 h 903642"/>
              <a:gd name="connsiteX46" fmla="*/ 2097741 w 2538804"/>
              <a:gd name="connsiteY46" fmla="*/ 806824 h 903642"/>
              <a:gd name="connsiteX47" fmla="*/ 2119256 w 2538804"/>
              <a:gd name="connsiteY47" fmla="*/ 785308 h 903642"/>
              <a:gd name="connsiteX48" fmla="*/ 2183802 w 2538804"/>
              <a:gd name="connsiteY48" fmla="*/ 731520 h 903642"/>
              <a:gd name="connsiteX49" fmla="*/ 2237590 w 2538804"/>
              <a:gd name="connsiteY49" fmla="*/ 710005 h 903642"/>
              <a:gd name="connsiteX50" fmla="*/ 2248348 w 2538804"/>
              <a:gd name="connsiteY50" fmla="*/ 677732 h 903642"/>
              <a:gd name="connsiteX51" fmla="*/ 2409713 w 2538804"/>
              <a:gd name="connsiteY51" fmla="*/ 645459 h 903642"/>
              <a:gd name="connsiteX52" fmla="*/ 2485016 w 2538804"/>
              <a:gd name="connsiteY52" fmla="*/ 634701 h 903642"/>
              <a:gd name="connsiteX53" fmla="*/ 2495774 w 2538804"/>
              <a:gd name="connsiteY53" fmla="*/ 548640 h 903642"/>
              <a:gd name="connsiteX54" fmla="*/ 2528047 w 2538804"/>
              <a:gd name="connsiteY54" fmla="*/ 484094 h 903642"/>
              <a:gd name="connsiteX55" fmla="*/ 2538804 w 2538804"/>
              <a:gd name="connsiteY55" fmla="*/ 451821 h 903642"/>
              <a:gd name="connsiteX56" fmla="*/ 2517289 w 2538804"/>
              <a:gd name="connsiteY56" fmla="*/ 333487 h 903642"/>
              <a:gd name="connsiteX57" fmla="*/ 2495774 w 2538804"/>
              <a:gd name="connsiteY57" fmla="*/ 301214 h 903642"/>
              <a:gd name="connsiteX58" fmla="*/ 2398955 w 2538804"/>
              <a:gd name="connsiteY58" fmla="*/ 247426 h 903642"/>
              <a:gd name="connsiteX59" fmla="*/ 2388197 w 2538804"/>
              <a:gd name="connsiteY59" fmla="*/ 161365 h 903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538804" h="903642">
                <a:moveTo>
                  <a:pt x="2388197" y="161365"/>
                </a:moveTo>
                <a:cubicBezTo>
                  <a:pt x="2346959" y="154193"/>
                  <a:pt x="2385564" y="178391"/>
                  <a:pt x="2151529" y="204395"/>
                </a:cubicBezTo>
                <a:cubicBezTo>
                  <a:pt x="2122140" y="207660"/>
                  <a:pt x="2094155" y="218739"/>
                  <a:pt x="2065468" y="225911"/>
                </a:cubicBezTo>
                <a:cubicBezTo>
                  <a:pt x="2040367" y="218739"/>
                  <a:pt x="2015763" y="209515"/>
                  <a:pt x="1990164" y="204395"/>
                </a:cubicBezTo>
                <a:cubicBezTo>
                  <a:pt x="1961815" y="198725"/>
                  <a:pt x="1932620" y="198391"/>
                  <a:pt x="1904103" y="193638"/>
                </a:cubicBezTo>
                <a:cubicBezTo>
                  <a:pt x="1889519" y="191207"/>
                  <a:pt x="1875416" y="186466"/>
                  <a:pt x="1861073" y="182880"/>
                </a:cubicBezTo>
                <a:cubicBezTo>
                  <a:pt x="1778598" y="186466"/>
                  <a:pt x="1696017" y="188147"/>
                  <a:pt x="1613647" y="193638"/>
                </a:cubicBezTo>
                <a:cubicBezTo>
                  <a:pt x="1502069" y="201076"/>
                  <a:pt x="1575559" y="213699"/>
                  <a:pt x="1495313" y="193638"/>
                </a:cubicBezTo>
                <a:cubicBezTo>
                  <a:pt x="1484555" y="179294"/>
                  <a:pt x="1475718" y="163285"/>
                  <a:pt x="1463040" y="150607"/>
                </a:cubicBezTo>
                <a:cubicBezTo>
                  <a:pt x="1411182" y="98749"/>
                  <a:pt x="1294125" y="113017"/>
                  <a:pt x="1247887" y="107577"/>
                </a:cubicBezTo>
                <a:cubicBezTo>
                  <a:pt x="1189459" y="19938"/>
                  <a:pt x="1253627" y="96068"/>
                  <a:pt x="1043491" y="86061"/>
                </a:cubicBezTo>
                <a:cubicBezTo>
                  <a:pt x="1027473" y="85298"/>
                  <a:pt x="1014804" y="71718"/>
                  <a:pt x="1000461" y="64546"/>
                </a:cubicBezTo>
                <a:cubicBezTo>
                  <a:pt x="989703" y="50202"/>
                  <a:pt x="981801" y="33183"/>
                  <a:pt x="968188" y="21515"/>
                </a:cubicBezTo>
                <a:cubicBezTo>
                  <a:pt x="956012" y="11079"/>
                  <a:pt x="941186" y="501"/>
                  <a:pt x="925157" y="0"/>
                </a:cubicBezTo>
                <a:lnTo>
                  <a:pt x="623943" y="10758"/>
                </a:lnTo>
                <a:cubicBezTo>
                  <a:pt x="602428" y="17930"/>
                  <a:pt x="581688" y="28093"/>
                  <a:pt x="559397" y="32273"/>
                </a:cubicBezTo>
                <a:cubicBezTo>
                  <a:pt x="423468" y="57760"/>
                  <a:pt x="482882" y="11970"/>
                  <a:pt x="419548" y="75304"/>
                </a:cubicBezTo>
                <a:cubicBezTo>
                  <a:pt x="392507" y="156426"/>
                  <a:pt x="428984" y="56431"/>
                  <a:pt x="387275" y="139850"/>
                </a:cubicBezTo>
                <a:cubicBezTo>
                  <a:pt x="378639" y="157122"/>
                  <a:pt x="378476" y="179105"/>
                  <a:pt x="365760" y="193638"/>
                </a:cubicBezTo>
                <a:cubicBezTo>
                  <a:pt x="351991" y="209374"/>
                  <a:pt x="328476" y="213074"/>
                  <a:pt x="311971" y="225911"/>
                </a:cubicBezTo>
                <a:cubicBezTo>
                  <a:pt x="295959" y="238364"/>
                  <a:pt x="283284" y="254598"/>
                  <a:pt x="268941" y="268941"/>
                </a:cubicBezTo>
                <a:cubicBezTo>
                  <a:pt x="258183" y="265355"/>
                  <a:pt x="247938" y="256932"/>
                  <a:pt x="236668" y="258184"/>
                </a:cubicBezTo>
                <a:cubicBezTo>
                  <a:pt x="165302" y="266114"/>
                  <a:pt x="187888" y="277195"/>
                  <a:pt x="139849" y="301214"/>
                </a:cubicBezTo>
                <a:cubicBezTo>
                  <a:pt x="129707" y="306285"/>
                  <a:pt x="117999" y="307505"/>
                  <a:pt x="107576" y="311972"/>
                </a:cubicBezTo>
                <a:cubicBezTo>
                  <a:pt x="92836" y="318289"/>
                  <a:pt x="79435" y="327531"/>
                  <a:pt x="64546" y="333487"/>
                </a:cubicBezTo>
                <a:cubicBezTo>
                  <a:pt x="43489" y="341910"/>
                  <a:pt x="0" y="355002"/>
                  <a:pt x="0" y="355002"/>
                </a:cubicBezTo>
                <a:cubicBezTo>
                  <a:pt x="21583" y="419751"/>
                  <a:pt x="12362" y="440196"/>
                  <a:pt x="53788" y="473337"/>
                </a:cubicBezTo>
                <a:cubicBezTo>
                  <a:pt x="63884" y="481414"/>
                  <a:pt x="74497" y="489070"/>
                  <a:pt x="86061" y="494852"/>
                </a:cubicBezTo>
                <a:cubicBezTo>
                  <a:pt x="96203" y="499923"/>
                  <a:pt x="107576" y="502024"/>
                  <a:pt x="118334" y="505610"/>
                </a:cubicBezTo>
                <a:cubicBezTo>
                  <a:pt x="145373" y="586729"/>
                  <a:pt x="108898" y="486737"/>
                  <a:pt x="150607" y="570155"/>
                </a:cubicBezTo>
                <a:cubicBezTo>
                  <a:pt x="155678" y="580297"/>
                  <a:pt x="155530" y="592704"/>
                  <a:pt x="161364" y="602428"/>
                </a:cubicBezTo>
                <a:cubicBezTo>
                  <a:pt x="166582" y="611125"/>
                  <a:pt x="174766" y="617858"/>
                  <a:pt x="182880" y="623944"/>
                </a:cubicBezTo>
                <a:cubicBezTo>
                  <a:pt x="258730" y="680831"/>
                  <a:pt x="222910" y="657468"/>
                  <a:pt x="290456" y="677732"/>
                </a:cubicBezTo>
                <a:cubicBezTo>
                  <a:pt x="459300" y="728385"/>
                  <a:pt x="256452" y="695305"/>
                  <a:pt x="623943" y="710005"/>
                </a:cubicBezTo>
                <a:cubicBezTo>
                  <a:pt x="638287" y="713591"/>
                  <a:pt x="652390" y="718331"/>
                  <a:pt x="666974" y="720762"/>
                </a:cubicBezTo>
                <a:cubicBezTo>
                  <a:pt x="777497" y="739182"/>
                  <a:pt x="719981" y="721527"/>
                  <a:pt x="796066" y="742278"/>
                </a:cubicBezTo>
                <a:cubicBezTo>
                  <a:pt x="821252" y="749147"/>
                  <a:pt x="846365" y="756292"/>
                  <a:pt x="871369" y="763793"/>
                </a:cubicBezTo>
                <a:cubicBezTo>
                  <a:pt x="882230" y="767051"/>
                  <a:pt x="892739" y="771436"/>
                  <a:pt x="903642" y="774551"/>
                </a:cubicBezTo>
                <a:cubicBezTo>
                  <a:pt x="917858" y="778613"/>
                  <a:pt x="932647" y="780633"/>
                  <a:pt x="946673" y="785308"/>
                </a:cubicBezTo>
                <a:cubicBezTo>
                  <a:pt x="964993" y="791415"/>
                  <a:pt x="981645" y="802482"/>
                  <a:pt x="1000461" y="806824"/>
                </a:cubicBezTo>
                <a:cubicBezTo>
                  <a:pt x="1028631" y="813325"/>
                  <a:pt x="1057835" y="813995"/>
                  <a:pt x="1086522" y="817581"/>
                </a:cubicBezTo>
                <a:cubicBezTo>
                  <a:pt x="1193152" y="870897"/>
                  <a:pt x="1090246" y="828339"/>
                  <a:pt x="1323190" y="828339"/>
                </a:cubicBezTo>
                <a:cubicBezTo>
                  <a:pt x="1477425" y="828339"/>
                  <a:pt x="1631576" y="835511"/>
                  <a:pt x="1785769" y="839097"/>
                </a:cubicBezTo>
                <a:cubicBezTo>
                  <a:pt x="1814456" y="846269"/>
                  <a:pt x="1843778" y="851261"/>
                  <a:pt x="1871830" y="860612"/>
                </a:cubicBezTo>
                <a:cubicBezTo>
                  <a:pt x="1918129" y="876046"/>
                  <a:pt x="1893102" y="868620"/>
                  <a:pt x="1947134" y="882127"/>
                </a:cubicBezTo>
                <a:cubicBezTo>
                  <a:pt x="1957892" y="889299"/>
                  <a:pt x="1966478" y="903642"/>
                  <a:pt x="1979407" y="903642"/>
                </a:cubicBezTo>
                <a:cubicBezTo>
                  <a:pt x="2016797" y="903642"/>
                  <a:pt x="2093867" y="810698"/>
                  <a:pt x="2097741" y="806824"/>
                </a:cubicBezTo>
                <a:lnTo>
                  <a:pt x="2119256" y="785308"/>
                </a:lnTo>
                <a:cubicBezTo>
                  <a:pt x="2143047" y="761516"/>
                  <a:pt x="2153848" y="746497"/>
                  <a:pt x="2183802" y="731520"/>
                </a:cubicBezTo>
                <a:cubicBezTo>
                  <a:pt x="2201074" y="722884"/>
                  <a:pt x="2219661" y="717177"/>
                  <a:pt x="2237590" y="710005"/>
                </a:cubicBezTo>
                <a:cubicBezTo>
                  <a:pt x="2241176" y="699247"/>
                  <a:pt x="2242722" y="687578"/>
                  <a:pt x="2248348" y="677732"/>
                </a:cubicBezTo>
                <a:cubicBezTo>
                  <a:pt x="2293306" y="599055"/>
                  <a:pt x="2294597" y="635866"/>
                  <a:pt x="2409713" y="645459"/>
                </a:cubicBezTo>
                <a:lnTo>
                  <a:pt x="2485016" y="634701"/>
                </a:lnTo>
                <a:cubicBezTo>
                  <a:pt x="2504223" y="613093"/>
                  <a:pt x="2490602" y="577084"/>
                  <a:pt x="2495774" y="548640"/>
                </a:cubicBezTo>
                <a:cubicBezTo>
                  <a:pt x="2501342" y="518017"/>
                  <a:pt x="2510819" y="509935"/>
                  <a:pt x="2528047" y="484094"/>
                </a:cubicBezTo>
                <a:cubicBezTo>
                  <a:pt x="2531633" y="473336"/>
                  <a:pt x="2538804" y="463161"/>
                  <a:pt x="2538804" y="451821"/>
                </a:cubicBezTo>
                <a:cubicBezTo>
                  <a:pt x="2538804" y="429566"/>
                  <a:pt x="2532419" y="363746"/>
                  <a:pt x="2517289" y="333487"/>
                </a:cubicBezTo>
                <a:cubicBezTo>
                  <a:pt x="2511507" y="321923"/>
                  <a:pt x="2504916" y="310356"/>
                  <a:pt x="2495774" y="301214"/>
                </a:cubicBezTo>
                <a:cubicBezTo>
                  <a:pt x="2461661" y="267101"/>
                  <a:pt x="2443147" y="265102"/>
                  <a:pt x="2398955" y="247426"/>
                </a:cubicBezTo>
                <a:cubicBezTo>
                  <a:pt x="2373854" y="197223"/>
                  <a:pt x="2429435" y="168537"/>
                  <a:pt x="2388197" y="161365"/>
                </a:cubicBezTo>
                <a:close/>
              </a:path>
            </a:pathLst>
          </a:cu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Measurement</a:t>
            </a:r>
          </a:p>
        </p:txBody>
      </p:sp>
      <p:sp>
        <p:nvSpPr>
          <p:cNvPr id="267" name="Freeform 266"/>
          <p:cNvSpPr/>
          <p:nvPr/>
        </p:nvSpPr>
        <p:spPr bwMode="auto">
          <a:xfrm>
            <a:off x="328198" y="3296316"/>
            <a:ext cx="2110841" cy="720762"/>
          </a:xfrm>
          <a:custGeom>
            <a:avLst/>
            <a:gdLst>
              <a:gd name="connsiteX0" fmla="*/ 194174 w 2110841"/>
              <a:gd name="connsiteY0" fmla="*/ 43030 h 720762"/>
              <a:gd name="connsiteX1" fmla="*/ 495388 w 2110841"/>
              <a:gd name="connsiteY1" fmla="*/ 0 h 720762"/>
              <a:gd name="connsiteX2" fmla="*/ 839633 w 2110841"/>
              <a:gd name="connsiteY2" fmla="*/ 21515 h 720762"/>
              <a:gd name="connsiteX3" fmla="*/ 1130089 w 2110841"/>
              <a:gd name="connsiteY3" fmla="*/ 32272 h 720762"/>
              <a:gd name="connsiteX4" fmla="*/ 1162362 w 2110841"/>
              <a:gd name="connsiteY4" fmla="*/ 21515 h 720762"/>
              <a:gd name="connsiteX5" fmla="*/ 1345242 w 2110841"/>
              <a:gd name="connsiteY5" fmla="*/ 43030 h 720762"/>
              <a:gd name="connsiteX6" fmla="*/ 1431303 w 2110841"/>
              <a:gd name="connsiteY6" fmla="*/ 53788 h 720762"/>
              <a:gd name="connsiteX7" fmla="*/ 1463576 w 2110841"/>
              <a:gd name="connsiteY7" fmla="*/ 75303 h 720762"/>
              <a:gd name="connsiteX8" fmla="*/ 1506607 w 2110841"/>
              <a:gd name="connsiteY8" fmla="*/ 96818 h 720762"/>
              <a:gd name="connsiteX9" fmla="*/ 1549637 w 2110841"/>
              <a:gd name="connsiteY9" fmla="*/ 129091 h 720762"/>
              <a:gd name="connsiteX10" fmla="*/ 1581910 w 2110841"/>
              <a:gd name="connsiteY10" fmla="*/ 139849 h 720762"/>
              <a:gd name="connsiteX11" fmla="*/ 1614183 w 2110841"/>
              <a:gd name="connsiteY11" fmla="*/ 161364 h 720762"/>
              <a:gd name="connsiteX12" fmla="*/ 1635699 w 2110841"/>
              <a:gd name="connsiteY12" fmla="*/ 215152 h 720762"/>
              <a:gd name="connsiteX13" fmla="*/ 1700244 w 2110841"/>
              <a:gd name="connsiteY13" fmla="*/ 247425 h 720762"/>
              <a:gd name="connsiteX14" fmla="*/ 1754033 w 2110841"/>
              <a:gd name="connsiteY14" fmla="*/ 268941 h 720762"/>
              <a:gd name="connsiteX15" fmla="*/ 1786306 w 2110841"/>
              <a:gd name="connsiteY15" fmla="*/ 290456 h 720762"/>
              <a:gd name="connsiteX16" fmla="*/ 1818579 w 2110841"/>
              <a:gd name="connsiteY16" fmla="*/ 322729 h 720762"/>
              <a:gd name="connsiteX17" fmla="*/ 1915397 w 2110841"/>
              <a:gd name="connsiteY17" fmla="*/ 333487 h 720762"/>
              <a:gd name="connsiteX18" fmla="*/ 2012216 w 2110841"/>
              <a:gd name="connsiteY18" fmla="*/ 355002 h 720762"/>
              <a:gd name="connsiteX19" fmla="*/ 2033732 w 2110841"/>
              <a:gd name="connsiteY19" fmla="*/ 376517 h 720762"/>
              <a:gd name="connsiteX20" fmla="*/ 2098277 w 2110841"/>
              <a:gd name="connsiteY20" fmla="*/ 398032 h 720762"/>
              <a:gd name="connsiteX21" fmla="*/ 2109035 w 2110841"/>
              <a:gd name="connsiteY21" fmla="*/ 473336 h 720762"/>
              <a:gd name="connsiteX22" fmla="*/ 2012216 w 2110841"/>
              <a:gd name="connsiteY22" fmla="*/ 623943 h 720762"/>
              <a:gd name="connsiteX23" fmla="*/ 1936913 w 2110841"/>
              <a:gd name="connsiteY23" fmla="*/ 645458 h 720762"/>
              <a:gd name="connsiteX24" fmla="*/ 1818579 w 2110841"/>
              <a:gd name="connsiteY24" fmla="*/ 634701 h 720762"/>
              <a:gd name="connsiteX25" fmla="*/ 1775548 w 2110841"/>
              <a:gd name="connsiteY25" fmla="*/ 645458 h 720762"/>
              <a:gd name="connsiteX26" fmla="*/ 1517364 w 2110841"/>
              <a:gd name="connsiteY26" fmla="*/ 623943 h 720762"/>
              <a:gd name="connsiteX27" fmla="*/ 1463576 w 2110841"/>
              <a:gd name="connsiteY27" fmla="*/ 613185 h 720762"/>
              <a:gd name="connsiteX28" fmla="*/ 1388273 w 2110841"/>
              <a:gd name="connsiteY28" fmla="*/ 623943 h 720762"/>
              <a:gd name="connsiteX29" fmla="*/ 1205393 w 2110841"/>
              <a:gd name="connsiteY29" fmla="*/ 656216 h 720762"/>
              <a:gd name="connsiteX30" fmla="*/ 1162362 w 2110841"/>
              <a:gd name="connsiteY30" fmla="*/ 666974 h 720762"/>
              <a:gd name="connsiteX31" fmla="*/ 1022513 w 2110841"/>
              <a:gd name="connsiteY31" fmla="*/ 677731 h 720762"/>
              <a:gd name="connsiteX32" fmla="*/ 818117 w 2110841"/>
              <a:gd name="connsiteY32" fmla="*/ 699247 h 720762"/>
              <a:gd name="connsiteX33" fmla="*/ 785844 w 2110841"/>
              <a:gd name="connsiteY33" fmla="*/ 710004 h 720762"/>
              <a:gd name="connsiteX34" fmla="*/ 742814 w 2110841"/>
              <a:gd name="connsiteY34" fmla="*/ 720762 h 720762"/>
              <a:gd name="connsiteX35" fmla="*/ 506146 w 2110841"/>
              <a:gd name="connsiteY35" fmla="*/ 699247 h 720762"/>
              <a:gd name="connsiteX36" fmla="*/ 430842 w 2110841"/>
              <a:gd name="connsiteY36" fmla="*/ 677731 h 720762"/>
              <a:gd name="connsiteX37" fmla="*/ 420084 w 2110841"/>
              <a:gd name="connsiteY37" fmla="*/ 645458 h 720762"/>
              <a:gd name="connsiteX38" fmla="*/ 355539 w 2110841"/>
              <a:gd name="connsiteY38" fmla="*/ 602428 h 720762"/>
              <a:gd name="connsiteX39" fmla="*/ 301750 w 2110841"/>
              <a:gd name="connsiteY39" fmla="*/ 559397 h 720762"/>
              <a:gd name="connsiteX40" fmla="*/ 247962 w 2110841"/>
              <a:gd name="connsiteY40" fmla="*/ 505609 h 720762"/>
              <a:gd name="connsiteX41" fmla="*/ 215689 w 2110841"/>
              <a:gd name="connsiteY41" fmla="*/ 473336 h 720762"/>
              <a:gd name="connsiteX42" fmla="*/ 140386 w 2110841"/>
              <a:gd name="connsiteY42" fmla="*/ 430305 h 720762"/>
              <a:gd name="connsiteX43" fmla="*/ 118870 w 2110841"/>
              <a:gd name="connsiteY43" fmla="*/ 408790 h 720762"/>
              <a:gd name="connsiteX44" fmla="*/ 75840 w 2110841"/>
              <a:gd name="connsiteY44" fmla="*/ 387275 h 720762"/>
              <a:gd name="connsiteX45" fmla="*/ 54324 w 2110841"/>
              <a:gd name="connsiteY45" fmla="*/ 355002 h 720762"/>
              <a:gd name="connsiteX46" fmla="*/ 11294 w 2110841"/>
              <a:gd name="connsiteY46" fmla="*/ 333487 h 720762"/>
              <a:gd name="connsiteX47" fmla="*/ 32809 w 2110841"/>
              <a:gd name="connsiteY47" fmla="*/ 225910 h 720762"/>
              <a:gd name="connsiteX48" fmla="*/ 54324 w 2110841"/>
              <a:gd name="connsiteY48" fmla="*/ 129091 h 720762"/>
              <a:gd name="connsiteX49" fmla="*/ 118870 w 2110841"/>
              <a:gd name="connsiteY49" fmla="*/ 86061 h 720762"/>
              <a:gd name="connsiteX50" fmla="*/ 140386 w 2110841"/>
              <a:gd name="connsiteY50" fmla="*/ 64545 h 720762"/>
              <a:gd name="connsiteX51" fmla="*/ 194174 w 2110841"/>
              <a:gd name="connsiteY51" fmla="*/ 43030 h 720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110841" h="720762">
                <a:moveTo>
                  <a:pt x="194174" y="43030"/>
                </a:moveTo>
                <a:cubicBezTo>
                  <a:pt x="294579" y="28687"/>
                  <a:pt x="394139" y="5956"/>
                  <a:pt x="495388" y="0"/>
                </a:cubicBezTo>
                <a:lnTo>
                  <a:pt x="839633" y="21515"/>
                </a:lnTo>
                <a:cubicBezTo>
                  <a:pt x="936369" y="26889"/>
                  <a:pt x="1033270" y="28686"/>
                  <a:pt x="1130089" y="32272"/>
                </a:cubicBezTo>
                <a:cubicBezTo>
                  <a:pt x="1140847" y="28686"/>
                  <a:pt x="1151022" y="21515"/>
                  <a:pt x="1162362" y="21515"/>
                </a:cubicBezTo>
                <a:cubicBezTo>
                  <a:pt x="1297993" y="21515"/>
                  <a:pt x="1254059" y="29001"/>
                  <a:pt x="1345242" y="43030"/>
                </a:cubicBezTo>
                <a:cubicBezTo>
                  <a:pt x="1373816" y="47426"/>
                  <a:pt x="1402616" y="50202"/>
                  <a:pt x="1431303" y="53788"/>
                </a:cubicBezTo>
                <a:cubicBezTo>
                  <a:pt x="1442061" y="60960"/>
                  <a:pt x="1452350" y="68888"/>
                  <a:pt x="1463576" y="75303"/>
                </a:cubicBezTo>
                <a:cubicBezTo>
                  <a:pt x="1477500" y="83259"/>
                  <a:pt x="1493008" y="88319"/>
                  <a:pt x="1506607" y="96818"/>
                </a:cubicBezTo>
                <a:cubicBezTo>
                  <a:pt x="1521811" y="106320"/>
                  <a:pt x="1534070" y="120195"/>
                  <a:pt x="1549637" y="129091"/>
                </a:cubicBezTo>
                <a:cubicBezTo>
                  <a:pt x="1559482" y="134717"/>
                  <a:pt x="1571768" y="134778"/>
                  <a:pt x="1581910" y="139849"/>
                </a:cubicBezTo>
                <a:cubicBezTo>
                  <a:pt x="1593474" y="145631"/>
                  <a:pt x="1603425" y="154192"/>
                  <a:pt x="1614183" y="161364"/>
                </a:cubicBezTo>
                <a:cubicBezTo>
                  <a:pt x="1621355" y="179293"/>
                  <a:pt x="1626118" y="198386"/>
                  <a:pt x="1635699" y="215152"/>
                </a:cubicBezTo>
                <a:cubicBezTo>
                  <a:pt x="1652878" y="245216"/>
                  <a:pt x="1668934" y="236988"/>
                  <a:pt x="1700244" y="247425"/>
                </a:cubicBezTo>
                <a:cubicBezTo>
                  <a:pt x="1718564" y="253532"/>
                  <a:pt x="1736761" y="260305"/>
                  <a:pt x="1754033" y="268941"/>
                </a:cubicBezTo>
                <a:cubicBezTo>
                  <a:pt x="1765597" y="274723"/>
                  <a:pt x="1776374" y="282179"/>
                  <a:pt x="1786306" y="290456"/>
                </a:cubicBezTo>
                <a:cubicBezTo>
                  <a:pt x="1797993" y="300195"/>
                  <a:pt x="1804146" y="317918"/>
                  <a:pt x="1818579" y="322729"/>
                </a:cubicBezTo>
                <a:cubicBezTo>
                  <a:pt x="1849384" y="332997"/>
                  <a:pt x="1883252" y="328895"/>
                  <a:pt x="1915397" y="333487"/>
                </a:cubicBezTo>
                <a:cubicBezTo>
                  <a:pt x="1947277" y="338041"/>
                  <a:pt x="1980885" y="347169"/>
                  <a:pt x="2012216" y="355002"/>
                </a:cubicBezTo>
                <a:cubicBezTo>
                  <a:pt x="2019388" y="362174"/>
                  <a:pt x="2024660" y="371981"/>
                  <a:pt x="2033732" y="376517"/>
                </a:cubicBezTo>
                <a:cubicBezTo>
                  <a:pt x="2054017" y="386659"/>
                  <a:pt x="2098277" y="398032"/>
                  <a:pt x="2098277" y="398032"/>
                </a:cubicBezTo>
                <a:cubicBezTo>
                  <a:pt x="2101863" y="423133"/>
                  <a:pt x="2110841" y="448044"/>
                  <a:pt x="2109035" y="473336"/>
                </a:cubicBezTo>
                <a:cubicBezTo>
                  <a:pt x="2104598" y="535453"/>
                  <a:pt x="2068284" y="595909"/>
                  <a:pt x="2012216" y="623943"/>
                </a:cubicBezTo>
                <a:cubicBezTo>
                  <a:pt x="1996780" y="631661"/>
                  <a:pt x="1950705" y="642010"/>
                  <a:pt x="1936913" y="645458"/>
                </a:cubicBezTo>
                <a:cubicBezTo>
                  <a:pt x="1825863" y="617696"/>
                  <a:pt x="1884268" y="615933"/>
                  <a:pt x="1818579" y="634701"/>
                </a:cubicBezTo>
                <a:cubicBezTo>
                  <a:pt x="1804363" y="638763"/>
                  <a:pt x="1789892" y="641872"/>
                  <a:pt x="1775548" y="645458"/>
                </a:cubicBezTo>
                <a:cubicBezTo>
                  <a:pt x="1689487" y="638286"/>
                  <a:pt x="1603265" y="632829"/>
                  <a:pt x="1517364" y="623943"/>
                </a:cubicBezTo>
                <a:cubicBezTo>
                  <a:pt x="1499177" y="622062"/>
                  <a:pt x="1481860" y="613185"/>
                  <a:pt x="1463576" y="613185"/>
                </a:cubicBezTo>
                <a:cubicBezTo>
                  <a:pt x="1438220" y="613185"/>
                  <a:pt x="1413374" y="620357"/>
                  <a:pt x="1388273" y="623943"/>
                </a:cubicBezTo>
                <a:cubicBezTo>
                  <a:pt x="1284341" y="665515"/>
                  <a:pt x="1376205" y="634864"/>
                  <a:pt x="1205393" y="656216"/>
                </a:cubicBezTo>
                <a:cubicBezTo>
                  <a:pt x="1190722" y="658050"/>
                  <a:pt x="1177046" y="665247"/>
                  <a:pt x="1162362" y="666974"/>
                </a:cubicBezTo>
                <a:cubicBezTo>
                  <a:pt x="1115928" y="672437"/>
                  <a:pt x="1069129" y="674145"/>
                  <a:pt x="1022513" y="677731"/>
                </a:cubicBezTo>
                <a:cubicBezTo>
                  <a:pt x="884950" y="705244"/>
                  <a:pt x="1081708" y="668237"/>
                  <a:pt x="818117" y="699247"/>
                </a:cubicBezTo>
                <a:cubicBezTo>
                  <a:pt x="806855" y="700572"/>
                  <a:pt x="796747" y="706889"/>
                  <a:pt x="785844" y="710004"/>
                </a:cubicBezTo>
                <a:cubicBezTo>
                  <a:pt x="771628" y="714066"/>
                  <a:pt x="757157" y="717176"/>
                  <a:pt x="742814" y="720762"/>
                </a:cubicBezTo>
                <a:cubicBezTo>
                  <a:pt x="663925" y="713590"/>
                  <a:pt x="584618" y="710071"/>
                  <a:pt x="506146" y="699247"/>
                </a:cubicBezTo>
                <a:cubicBezTo>
                  <a:pt x="480285" y="695680"/>
                  <a:pt x="452980" y="691567"/>
                  <a:pt x="430842" y="677731"/>
                </a:cubicBezTo>
                <a:cubicBezTo>
                  <a:pt x="421226" y="671721"/>
                  <a:pt x="428102" y="653476"/>
                  <a:pt x="420084" y="645458"/>
                </a:cubicBezTo>
                <a:cubicBezTo>
                  <a:pt x="401800" y="627174"/>
                  <a:pt x="377054" y="616771"/>
                  <a:pt x="355539" y="602428"/>
                </a:cubicBezTo>
                <a:cubicBezTo>
                  <a:pt x="314829" y="575288"/>
                  <a:pt x="332407" y="590053"/>
                  <a:pt x="301750" y="559397"/>
                </a:cubicBezTo>
                <a:cubicBezTo>
                  <a:pt x="282397" y="501336"/>
                  <a:pt x="306120" y="547150"/>
                  <a:pt x="247962" y="505609"/>
                </a:cubicBezTo>
                <a:cubicBezTo>
                  <a:pt x="235582" y="496766"/>
                  <a:pt x="227376" y="483075"/>
                  <a:pt x="215689" y="473336"/>
                </a:cubicBezTo>
                <a:cubicBezTo>
                  <a:pt x="171680" y="436662"/>
                  <a:pt x="192986" y="465372"/>
                  <a:pt x="140386" y="430305"/>
                </a:cubicBezTo>
                <a:cubicBezTo>
                  <a:pt x="131947" y="424679"/>
                  <a:pt x="127309" y="414416"/>
                  <a:pt x="118870" y="408790"/>
                </a:cubicBezTo>
                <a:cubicBezTo>
                  <a:pt x="105527" y="399895"/>
                  <a:pt x="90183" y="394447"/>
                  <a:pt x="75840" y="387275"/>
                </a:cubicBezTo>
                <a:cubicBezTo>
                  <a:pt x="68668" y="376517"/>
                  <a:pt x="64257" y="363279"/>
                  <a:pt x="54324" y="355002"/>
                </a:cubicBezTo>
                <a:cubicBezTo>
                  <a:pt x="42005" y="344736"/>
                  <a:pt x="16365" y="348700"/>
                  <a:pt x="11294" y="333487"/>
                </a:cubicBezTo>
                <a:cubicBezTo>
                  <a:pt x="0" y="299604"/>
                  <a:pt x="24613" y="258694"/>
                  <a:pt x="32809" y="225910"/>
                </a:cubicBezTo>
                <a:cubicBezTo>
                  <a:pt x="34505" y="219127"/>
                  <a:pt x="48805" y="140128"/>
                  <a:pt x="54324" y="129091"/>
                </a:cubicBezTo>
                <a:cubicBezTo>
                  <a:pt x="66656" y="104427"/>
                  <a:pt x="99218" y="99162"/>
                  <a:pt x="118870" y="86061"/>
                </a:cubicBezTo>
                <a:cubicBezTo>
                  <a:pt x="127309" y="80435"/>
                  <a:pt x="131689" y="69763"/>
                  <a:pt x="140386" y="64545"/>
                </a:cubicBezTo>
                <a:cubicBezTo>
                  <a:pt x="163984" y="50386"/>
                  <a:pt x="179231" y="53788"/>
                  <a:pt x="194174" y="43030"/>
                </a:cubicBezTo>
                <a:close/>
              </a:path>
            </a:pathLst>
          </a:cu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Expectations</a:t>
            </a:r>
          </a:p>
        </p:txBody>
      </p:sp>
      <p:sp>
        <p:nvSpPr>
          <p:cNvPr id="22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382000" y="6324600"/>
            <a:ext cx="609600" cy="274638"/>
          </a:xfrm>
        </p:spPr>
        <p:txBody>
          <a:bodyPr/>
          <a:lstStyle/>
          <a:p>
            <a:pPr>
              <a:defRPr/>
            </a:pPr>
            <a:fld id="{38AD2949-9229-49B5-8CF6-5BE8FA129F4C}" type="slidenum">
              <a:rPr lang="es-ES_tradnl" smtClean="0"/>
              <a:pPr>
                <a:defRPr/>
              </a:pPr>
              <a:t>15</a:t>
            </a:fld>
            <a:endParaRPr lang="es-ES_tradnl" dirty="0"/>
          </a:p>
        </p:txBody>
      </p:sp>
      <p:sp>
        <p:nvSpPr>
          <p:cNvPr id="226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sp>
        <p:nvSpPr>
          <p:cNvPr id="227" name="Freeform 226"/>
          <p:cNvSpPr/>
          <p:nvPr/>
        </p:nvSpPr>
        <p:spPr bwMode="auto">
          <a:xfrm>
            <a:off x="3929058" y="4643446"/>
            <a:ext cx="2857520" cy="1583839"/>
          </a:xfrm>
          <a:custGeom>
            <a:avLst/>
            <a:gdLst>
              <a:gd name="connsiteX0" fmla="*/ 345578 w 1701041"/>
              <a:gd name="connsiteY0" fmla="*/ 5379 h 869459"/>
              <a:gd name="connsiteX1" fmla="*/ 732853 w 1701041"/>
              <a:gd name="connsiteY1" fmla="*/ 37652 h 869459"/>
              <a:gd name="connsiteX2" fmla="*/ 754368 w 1701041"/>
              <a:gd name="connsiteY2" fmla="*/ 91441 h 869459"/>
              <a:gd name="connsiteX3" fmla="*/ 818914 w 1701041"/>
              <a:gd name="connsiteY3" fmla="*/ 166744 h 869459"/>
              <a:gd name="connsiteX4" fmla="*/ 894218 w 1701041"/>
              <a:gd name="connsiteY4" fmla="*/ 252805 h 869459"/>
              <a:gd name="connsiteX5" fmla="*/ 937248 w 1701041"/>
              <a:gd name="connsiteY5" fmla="*/ 274321 h 869459"/>
              <a:gd name="connsiteX6" fmla="*/ 1356796 w 1701041"/>
              <a:gd name="connsiteY6" fmla="*/ 306594 h 869459"/>
              <a:gd name="connsiteX7" fmla="*/ 1421342 w 1701041"/>
              <a:gd name="connsiteY7" fmla="*/ 317351 h 869459"/>
              <a:gd name="connsiteX8" fmla="*/ 1518161 w 1701041"/>
              <a:gd name="connsiteY8" fmla="*/ 360382 h 869459"/>
              <a:gd name="connsiteX9" fmla="*/ 1593465 w 1701041"/>
              <a:gd name="connsiteY9" fmla="*/ 424928 h 869459"/>
              <a:gd name="connsiteX10" fmla="*/ 1604222 w 1701041"/>
              <a:gd name="connsiteY10" fmla="*/ 457201 h 869459"/>
              <a:gd name="connsiteX11" fmla="*/ 1625738 w 1701041"/>
              <a:gd name="connsiteY11" fmla="*/ 510989 h 869459"/>
              <a:gd name="connsiteX12" fmla="*/ 1636495 w 1701041"/>
              <a:gd name="connsiteY12" fmla="*/ 554019 h 869459"/>
              <a:gd name="connsiteX13" fmla="*/ 1658010 w 1701041"/>
              <a:gd name="connsiteY13" fmla="*/ 586292 h 869459"/>
              <a:gd name="connsiteX14" fmla="*/ 1701041 w 1701041"/>
              <a:gd name="connsiteY14" fmla="*/ 672354 h 869459"/>
              <a:gd name="connsiteX15" fmla="*/ 1647253 w 1701041"/>
              <a:gd name="connsiteY15" fmla="*/ 704626 h 869459"/>
              <a:gd name="connsiteX16" fmla="*/ 1604222 w 1701041"/>
              <a:gd name="connsiteY16" fmla="*/ 726142 h 869459"/>
              <a:gd name="connsiteX17" fmla="*/ 1561192 w 1701041"/>
              <a:gd name="connsiteY17" fmla="*/ 736899 h 869459"/>
              <a:gd name="connsiteX18" fmla="*/ 1109370 w 1701041"/>
              <a:gd name="connsiteY18" fmla="*/ 747657 h 869459"/>
              <a:gd name="connsiteX19" fmla="*/ 1077098 w 1701041"/>
              <a:gd name="connsiteY19" fmla="*/ 779930 h 869459"/>
              <a:gd name="connsiteX20" fmla="*/ 1034067 w 1701041"/>
              <a:gd name="connsiteY20" fmla="*/ 812203 h 869459"/>
              <a:gd name="connsiteX21" fmla="*/ 679065 w 1701041"/>
              <a:gd name="connsiteY21" fmla="*/ 844476 h 869459"/>
              <a:gd name="connsiteX22" fmla="*/ 603761 w 1701041"/>
              <a:gd name="connsiteY22" fmla="*/ 855234 h 869459"/>
              <a:gd name="connsiteX23" fmla="*/ 582246 w 1701041"/>
              <a:gd name="connsiteY23" fmla="*/ 833718 h 869459"/>
              <a:gd name="connsiteX24" fmla="*/ 399366 w 1701041"/>
              <a:gd name="connsiteY24" fmla="*/ 812203 h 869459"/>
              <a:gd name="connsiteX25" fmla="*/ 281032 w 1701041"/>
              <a:gd name="connsiteY25" fmla="*/ 747657 h 869459"/>
              <a:gd name="connsiteX26" fmla="*/ 259516 w 1701041"/>
              <a:gd name="connsiteY26" fmla="*/ 683111 h 869459"/>
              <a:gd name="connsiteX27" fmla="*/ 238001 w 1701041"/>
              <a:gd name="connsiteY27" fmla="*/ 650838 h 869459"/>
              <a:gd name="connsiteX28" fmla="*/ 216486 w 1701041"/>
              <a:gd name="connsiteY28" fmla="*/ 478716 h 869459"/>
              <a:gd name="connsiteX29" fmla="*/ 194970 w 1701041"/>
              <a:gd name="connsiteY29" fmla="*/ 446443 h 869459"/>
              <a:gd name="connsiteX30" fmla="*/ 173455 w 1701041"/>
              <a:gd name="connsiteY30" fmla="*/ 392655 h 869459"/>
              <a:gd name="connsiteX31" fmla="*/ 141182 w 1701041"/>
              <a:gd name="connsiteY31" fmla="*/ 381897 h 869459"/>
              <a:gd name="connsiteX32" fmla="*/ 55121 w 1701041"/>
              <a:gd name="connsiteY32" fmla="*/ 338866 h 869459"/>
              <a:gd name="connsiteX33" fmla="*/ 22848 w 1701041"/>
              <a:gd name="connsiteY33" fmla="*/ 295836 h 869459"/>
              <a:gd name="connsiteX34" fmla="*/ 1333 w 1701041"/>
              <a:gd name="connsiteY34" fmla="*/ 166744 h 869459"/>
              <a:gd name="connsiteX35" fmla="*/ 12090 w 1701041"/>
              <a:gd name="connsiteY35" fmla="*/ 91441 h 869459"/>
              <a:gd name="connsiteX36" fmla="*/ 44363 w 1701041"/>
              <a:gd name="connsiteY36" fmla="*/ 69925 h 869459"/>
              <a:gd name="connsiteX37" fmla="*/ 216486 w 1701041"/>
              <a:gd name="connsiteY37" fmla="*/ 48410 h 869459"/>
              <a:gd name="connsiteX38" fmla="*/ 259516 w 1701041"/>
              <a:gd name="connsiteY38" fmla="*/ 26895 h 869459"/>
              <a:gd name="connsiteX39" fmla="*/ 281032 w 1701041"/>
              <a:gd name="connsiteY39" fmla="*/ 5379 h 869459"/>
              <a:gd name="connsiteX40" fmla="*/ 345578 w 1701041"/>
              <a:gd name="connsiteY40" fmla="*/ 5379 h 869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701041" h="869459">
                <a:moveTo>
                  <a:pt x="345578" y="5379"/>
                </a:moveTo>
                <a:cubicBezTo>
                  <a:pt x="420881" y="10758"/>
                  <a:pt x="606093" y="10965"/>
                  <a:pt x="732853" y="37652"/>
                </a:cubicBezTo>
                <a:cubicBezTo>
                  <a:pt x="751750" y="41630"/>
                  <a:pt x="745732" y="74169"/>
                  <a:pt x="754368" y="91441"/>
                </a:cubicBezTo>
                <a:cubicBezTo>
                  <a:pt x="783561" y="149828"/>
                  <a:pt x="775261" y="137643"/>
                  <a:pt x="818914" y="166744"/>
                </a:cubicBezTo>
                <a:cubicBezTo>
                  <a:pt x="838451" y="196050"/>
                  <a:pt x="862750" y="237070"/>
                  <a:pt x="894218" y="252805"/>
                </a:cubicBezTo>
                <a:cubicBezTo>
                  <a:pt x="908561" y="259977"/>
                  <a:pt x="921829" y="269915"/>
                  <a:pt x="937248" y="274321"/>
                </a:cubicBezTo>
                <a:cubicBezTo>
                  <a:pt x="1075338" y="313776"/>
                  <a:pt x="1211773" y="301593"/>
                  <a:pt x="1356796" y="306594"/>
                </a:cubicBezTo>
                <a:cubicBezTo>
                  <a:pt x="1378311" y="310180"/>
                  <a:pt x="1401090" y="309250"/>
                  <a:pt x="1421342" y="317351"/>
                </a:cubicBezTo>
                <a:cubicBezTo>
                  <a:pt x="1579911" y="380777"/>
                  <a:pt x="1343884" y="325525"/>
                  <a:pt x="1518161" y="360382"/>
                </a:cubicBezTo>
                <a:cubicBezTo>
                  <a:pt x="1538046" y="375295"/>
                  <a:pt x="1578482" y="402452"/>
                  <a:pt x="1593465" y="424928"/>
                </a:cubicBezTo>
                <a:cubicBezTo>
                  <a:pt x="1599755" y="434363"/>
                  <a:pt x="1600240" y="446583"/>
                  <a:pt x="1604222" y="457201"/>
                </a:cubicBezTo>
                <a:cubicBezTo>
                  <a:pt x="1611002" y="475282"/>
                  <a:pt x="1619631" y="492669"/>
                  <a:pt x="1625738" y="510989"/>
                </a:cubicBezTo>
                <a:cubicBezTo>
                  <a:pt x="1630413" y="525015"/>
                  <a:pt x="1630671" y="540430"/>
                  <a:pt x="1636495" y="554019"/>
                </a:cubicBezTo>
                <a:cubicBezTo>
                  <a:pt x="1641588" y="565903"/>
                  <a:pt x="1651819" y="574942"/>
                  <a:pt x="1658010" y="586292"/>
                </a:cubicBezTo>
                <a:cubicBezTo>
                  <a:pt x="1673368" y="614449"/>
                  <a:pt x="1701041" y="672354"/>
                  <a:pt x="1701041" y="672354"/>
                </a:cubicBezTo>
                <a:cubicBezTo>
                  <a:pt x="1683112" y="683111"/>
                  <a:pt x="1665531" y="694472"/>
                  <a:pt x="1647253" y="704626"/>
                </a:cubicBezTo>
                <a:cubicBezTo>
                  <a:pt x="1633234" y="712414"/>
                  <a:pt x="1619238" y="720511"/>
                  <a:pt x="1604222" y="726142"/>
                </a:cubicBezTo>
                <a:cubicBezTo>
                  <a:pt x="1590379" y="731333"/>
                  <a:pt x="1575963" y="736257"/>
                  <a:pt x="1561192" y="736899"/>
                </a:cubicBezTo>
                <a:cubicBezTo>
                  <a:pt x="1410684" y="743443"/>
                  <a:pt x="1259977" y="744071"/>
                  <a:pt x="1109370" y="747657"/>
                </a:cubicBezTo>
                <a:cubicBezTo>
                  <a:pt x="1098613" y="758415"/>
                  <a:pt x="1088649" y="770029"/>
                  <a:pt x="1077098" y="779930"/>
                </a:cubicBezTo>
                <a:cubicBezTo>
                  <a:pt x="1063485" y="791598"/>
                  <a:pt x="1049740" y="803496"/>
                  <a:pt x="1034067" y="812203"/>
                </a:cubicBezTo>
                <a:cubicBezTo>
                  <a:pt x="931006" y="869459"/>
                  <a:pt x="770604" y="841207"/>
                  <a:pt x="679065" y="844476"/>
                </a:cubicBezTo>
                <a:cubicBezTo>
                  <a:pt x="653964" y="848062"/>
                  <a:pt x="628962" y="858034"/>
                  <a:pt x="603761" y="855234"/>
                </a:cubicBezTo>
                <a:cubicBezTo>
                  <a:pt x="593681" y="854114"/>
                  <a:pt x="592171" y="835807"/>
                  <a:pt x="582246" y="833718"/>
                </a:cubicBezTo>
                <a:cubicBezTo>
                  <a:pt x="522182" y="821073"/>
                  <a:pt x="460326" y="819375"/>
                  <a:pt x="399366" y="812203"/>
                </a:cubicBezTo>
                <a:cubicBezTo>
                  <a:pt x="376755" y="802513"/>
                  <a:pt x="300496" y="776853"/>
                  <a:pt x="281032" y="747657"/>
                </a:cubicBezTo>
                <a:cubicBezTo>
                  <a:pt x="268452" y="728787"/>
                  <a:pt x="268727" y="703836"/>
                  <a:pt x="259516" y="683111"/>
                </a:cubicBezTo>
                <a:cubicBezTo>
                  <a:pt x="254265" y="671296"/>
                  <a:pt x="245173" y="661596"/>
                  <a:pt x="238001" y="650838"/>
                </a:cubicBezTo>
                <a:cubicBezTo>
                  <a:pt x="235949" y="624163"/>
                  <a:pt x="239705" y="525153"/>
                  <a:pt x="216486" y="478716"/>
                </a:cubicBezTo>
                <a:cubicBezTo>
                  <a:pt x="210704" y="467152"/>
                  <a:pt x="200752" y="458007"/>
                  <a:pt x="194970" y="446443"/>
                </a:cubicBezTo>
                <a:cubicBezTo>
                  <a:pt x="186334" y="429171"/>
                  <a:pt x="185817" y="407490"/>
                  <a:pt x="173455" y="392655"/>
                </a:cubicBezTo>
                <a:cubicBezTo>
                  <a:pt x="166196" y="383944"/>
                  <a:pt x="151505" y="386589"/>
                  <a:pt x="141182" y="381897"/>
                </a:cubicBezTo>
                <a:cubicBezTo>
                  <a:pt x="111984" y="368625"/>
                  <a:pt x="55121" y="338866"/>
                  <a:pt x="55121" y="338866"/>
                </a:cubicBezTo>
                <a:cubicBezTo>
                  <a:pt x="44363" y="324523"/>
                  <a:pt x="28196" y="312949"/>
                  <a:pt x="22848" y="295836"/>
                </a:cubicBezTo>
                <a:cubicBezTo>
                  <a:pt x="9836" y="254198"/>
                  <a:pt x="3626" y="210308"/>
                  <a:pt x="1333" y="166744"/>
                </a:cubicBezTo>
                <a:cubicBezTo>
                  <a:pt x="0" y="141423"/>
                  <a:pt x="1792" y="114611"/>
                  <a:pt x="12090" y="91441"/>
                </a:cubicBezTo>
                <a:cubicBezTo>
                  <a:pt x="17341" y="79626"/>
                  <a:pt x="31711" y="72589"/>
                  <a:pt x="44363" y="69925"/>
                </a:cubicBezTo>
                <a:cubicBezTo>
                  <a:pt x="100944" y="58013"/>
                  <a:pt x="159112" y="55582"/>
                  <a:pt x="216486" y="48410"/>
                </a:cubicBezTo>
                <a:cubicBezTo>
                  <a:pt x="230829" y="41238"/>
                  <a:pt x="246173" y="35790"/>
                  <a:pt x="259516" y="26895"/>
                </a:cubicBezTo>
                <a:cubicBezTo>
                  <a:pt x="267955" y="21269"/>
                  <a:pt x="271192" y="7839"/>
                  <a:pt x="281032" y="5379"/>
                </a:cubicBezTo>
                <a:cubicBezTo>
                  <a:pt x="301905" y="161"/>
                  <a:pt x="270275" y="0"/>
                  <a:pt x="345578" y="5379"/>
                </a:cubicBezTo>
                <a:close/>
              </a:path>
            </a:pathLst>
          </a:cu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600" dirty="0" smtClean="0">
                <a:solidFill>
                  <a:schemeClr val="bg1">
                    <a:lumMod val="95000"/>
                  </a:schemeClr>
                </a:solidFill>
              </a:rPr>
              <a:t>Marketing &amp; Branding</a:t>
            </a:r>
          </a:p>
        </p:txBody>
      </p:sp>
    </p:spTree>
    <p:extLst>
      <p:ext uri="{BB962C8B-B14F-4D97-AF65-F5344CB8AC3E}">
        <p14:creationId xmlns="" xmlns:p14="http://schemas.microsoft.com/office/powerpoint/2010/main" val="12483629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Deliverables - Naïve to Natural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18B7B3-81AD-47AD-8C6F-0687BFB04096}" type="slidenum">
              <a:rPr lang="es-ES_tradnl" smtClean="0"/>
              <a:pPr>
                <a:defRPr/>
              </a:pPr>
              <a:t>16</a:t>
            </a:fld>
            <a:endParaRPr lang="es-ES_tradnl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835" y="3645024"/>
            <a:ext cx="3456000" cy="259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63500" dir="2700000" algn="ctr" rotWithShape="0">
              <a:schemeClr val="bg1">
                <a:lumMod val="6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451" y="836712"/>
            <a:ext cx="3456384" cy="2592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63500" dir="2700000" algn="ctr" rotWithShape="0">
              <a:schemeClr val="bg1">
                <a:lumMod val="6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11560" y="836712"/>
            <a:ext cx="3672408" cy="5472608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180975" lvl="8" indent="-180975">
              <a:buFont typeface="Arial" pitchFamily="34" charset="0"/>
              <a:buChar char="•"/>
            </a:pPr>
            <a:endParaRPr lang="en-US" sz="1600" dirty="0" smtClean="0">
              <a:solidFill>
                <a:srgbClr val="323232"/>
              </a:solidFill>
            </a:endParaRPr>
          </a:p>
          <a:p>
            <a:pPr marL="180975" indent="-180975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323232"/>
                </a:solidFill>
              </a:rPr>
              <a:t>Gap analysis against best performers</a:t>
            </a:r>
          </a:p>
          <a:p>
            <a:pPr marL="180975" indent="-180975">
              <a:buFont typeface="Arial" pitchFamily="34" charset="0"/>
              <a:buChar char="•"/>
            </a:pPr>
            <a:endParaRPr lang="en-US" sz="1600" dirty="0" smtClean="0">
              <a:solidFill>
                <a:srgbClr val="323232"/>
              </a:solidFill>
            </a:endParaRPr>
          </a:p>
          <a:p>
            <a:pPr marL="180975" lvl="8" indent="-180975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323232"/>
                </a:solidFill>
              </a:rPr>
              <a:t>Assessment of the Executive Understanding, Current Action, Current Orientation and Previous Action for each of the 9 areas</a:t>
            </a:r>
          </a:p>
          <a:p>
            <a:pPr marL="180975" lvl="8" indent="-180975">
              <a:buFont typeface="Arial" pitchFamily="34" charset="0"/>
              <a:buChar char="•"/>
            </a:pPr>
            <a:endParaRPr lang="en-GB" sz="1600" dirty="0" smtClean="0">
              <a:solidFill>
                <a:srgbClr val="323232"/>
              </a:solidFill>
            </a:endParaRPr>
          </a:p>
          <a:p>
            <a:pPr marL="180975" indent="-180975">
              <a:buFont typeface="Arial" pitchFamily="34" charset="0"/>
              <a:buChar char="•"/>
            </a:pPr>
            <a:endParaRPr lang="en-GB" sz="1600" kern="0" dirty="0" smtClean="0">
              <a:solidFill>
                <a:srgbClr val="323232"/>
              </a:solidFill>
              <a:cs typeface="Arial" charset="0"/>
            </a:endParaRPr>
          </a:p>
          <a:p>
            <a:pPr marL="180975" indent="-180975">
              <a:buFont typeface="Arial" pitchFamily="34" charset="0"/>
              <a:buChar char="•"/>
            </a:pPr>
            <a:r>
              <a:rPr lang="de-DE" sz="1600" dirty="0" smtClean="0">
                <a:solidFill>
                  <a:srgbClr val="323232"/>
                </a:solidFill>
              </a:rPr>
              <a:t>Key recommendations that will increase your capacity to deliver a consistent and engaging experience for each of the 9 areas</a:t>
            </a:r>
          </a:p>
          <a:p>
            <a:pPr marL="457200" indent="-457200">
              <a:spcBef>
                <a:spcPct val="20000"/>
              </a:spcBef>
              <a:buClr>
                <a:srgbClr val="82008E"/>
              </a:buClr>
              <a:buFont typeface="Wingdings" pitchFamily="2" charset="2"/>
              <a:buChar char="q"/>
              <a:defRPr/>
            </a:pPr>
            <a:endParaRPr lang="en-GB" sz="1600" kern="0" dirty="0" smtClean="0">
              <a:solidFill>
                <a:srgbClr val="323232"/>
              </a:solidFill>
              <a:cs typeface="Arial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4156844" y="1340768"/>
            <a:ext cx="504056" cy="344243"/>
          </a:xfrm>
          <a:prstGeom prst="rightArrow">
            <a:avLst/>
          </a:prstGeom>
          <a:solidFill>
            <a:srgbClr val="00B0F0"/>
          </a:solidFill>
          <a:ln w="9525" cap="flat" cmpd="sng" algn="ctr">
            <a:solidFill>
              <a:schemeClr val="bg1"/>
            </a:solidFill>
            <a:prstDash val="lgDash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1400" b="1"/>
          </a:p>
        </p:txBody>
      </p:sp>
      <p:sp>
        <p:nvSpPr>
          <p:cNvPr id="13" name="Right Arrow 12"/>
          <p:cNvSpPr/>
          <p:nvPr/>
        </p:nvSpPr>
        <p:spPr bwMode="auto">
          <a:xfrm>
            <a:off x="4156844" y="2568001"/>
            <a:ext cx="504056" cy="344243"/>
          </a:xfrm>
          <a:prstGeom prst="rightArrow">
            <a:avLst/>
          </a:prstGeom>
          <a:solidFill>
            <a:srgbClr val="00B0F0"/>
          </a:solidFill>
          <a:ln w="9525" cap="flat" cmpd="sng" algn="ctr">
            <a:solidFill>
              <a:schemeClr val="bg1"/>
            </a:solidFill>
            <a:prstDash val="lgDash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1400" b="1"/>
          </a:p>
        </p:txBody>
      </p:sp>
      <p:sp>
        <p:nvSpPr>
          <p:cNvPr id="14" name="Right Arrow 13"/>
          <p:cNvSpPr/>
          <p:nvPr/>
        </p:nvSpPr>
        <p:spPr bwMode="auto">
          <a:xfrm>
            <a:off x="4156844" y="4033561"/>
            <a:ext cx="504056" cy="344243"/>
          </a:xfrm>
          <a:prstGeom prst="rightArrow">
            <a:avLst/>
          </a:prstGeom>
          <a:solidFill>
            <a:srgbClr val="00B0F0"/>
          </a:solidFill>
          <a:ln w="9525" cap="flat" cmpd="sng" algn="ctr">
            <a:solidFill>
              <a:schemeClr val="bg1"/>
            </a:solidFill>
            <a:prstDash val="lgDash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1400" b="1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05880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CAC398-0E2F-4490-93F7-EC7C841E6A44}" type="slidenum">
              <a:rPr lang="es-ES_tradnl" smtClean="0"/>
              <a:pPr>
                <a:defRPr/>
              </a:pPr>
              <a:t>17</a:t>
            </a:fld>
            <a:endParaRPr lang="es-ES_tradnl" dirty="0"/>
          </a:p>
        </p:txBody>
      </p: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4763" y="0"/>
            <a:ext cx="9134475" cy="64071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4763" y="0"/>
            <a:ext cx="9134475" cy="64071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4763" y="0"/>
            <a:ext cx="9134475" cy="64071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57224" y="1214422"/>
            <a:ext cx="7634277" cy="371477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  CE Metrics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Emotional Signature ®</a:t>
            </a:r>
          </a:p>
        </p:txBody>
      </p:sp>
      <p:pic>
        <p:nvPicPr>
          <p:cNvPr id="10" name="Picture 2" descr="C:\Documents and Settings\S Walden\Desktop\BP-logo-complete Hi Re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0"/>
            <a:ext cx="4310897" cy="749454"/>
          </a:xfrm>
          <a:prstGeom prst="rect">
            <a:avLst/>
          </a:prstGeom>
          <a:noFill/>
        </p:spPr>
      </p:pic>
      <p:sp>
        <p:nvSpPr>
          <p:cNvPr id="11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820854"/>
            <a:ext cx="8136904" cy="551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D3BE5D-6542-4647-A7B0-2F8EFB7BE2B0}" type="slidenum">
              <a:rPr lang="es-ES_tradnl" smtClean="0"/>
              <a:pPr>
                <a:defRPr/>
              </a:pPr>
              <a:t>18</a:t>
            </a:fld>
            <a:endParaRPr lang="es-ES_tradnl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707268" y="836712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Rational and Conscious 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707268" y="5301208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Emotional  and Subconscious 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838200" y="152400"/>
            <a:ext cx="7239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214414" y="2643182"/>
            <a:ext cx="7072362" cy="1656184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We create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lang="en-GB" dirty="0" smtClean="0">
                <a:solidFill>
                  <a:schemeClr val="bg1"/>
                </a:solidFill>
              </a:rPr>
              <a:t>World Class experiences through a focus on </a:t>
            </a:r>
            <a:r>
              <a:rPr lang="en-GB" b="1" dirty="0" smtClean="0">
                <a:solidFill>
                  <a:srgbClr val="FFB115"/>
                </a:solidFill>
                <a:latin typeface="Eras Bold ITC" pitchFamily="34" charset="0"/>
              </a:rPr>
              <a:t>emotion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FFB115"/>
              </a:solidFill>
              <a:effectLst/>
              <a:latin typeface="Eras Bold ITC" pitchFamily="34" charset="0"/>
            </a:endParaRPr>
          </a:p>
        </p:txBody>
      </p:sp>
      <p:pic>
        <p:nvPicPr>
          <p:cNvPr id="11" name="Picture 2" descr="C:\Documents and Settings\S Walden\Desktop\BP-logo-complete Hi Re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0"/>
            <a:ext cx="4310897" cy="74945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685800" y="1142984"/>
            <a:ext cx="7772400" cy="4343416"/>
          </a:xfrm>
        </p:spPr>
        <p:txBody>
          <a:bodyPr/>
          <a:lstStyle/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pPr algn="ctr">
              <a:buNone/>
            </a:pPr>
            <a:r>
              <a:rPr lang="en-US" sz="3600" b="1" dirty="0" smtClean="0">
                <a:solidFill>
                  <a:srgbClr val="FFC000"/>
                </a:solidFill>
              </a:rPr>
              <a:t> </a:t>
            </a:r>
            <a:endParaRPr lang="en-US" b="1" i="1" u="sng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IN" b="1" u="sn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D3BE5D-6542-4647-A7B0-2F8EFB7BE2B0}" type="slidenum">
              <a:rPr lang="es-ES_tradnl" smtClean="0"/>
              <a:pPr>
                <a:defRPr/>
              </a:pPr>
              <a:t>19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707268" y="836712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Rational and Conscious 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838200" y="152400"/>
            <a:ext cx="7239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9" descr="Rational emotio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1" y="1071546"/>
            <a:ext cx="8997617" cy="4857784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685800" y="1142984"/>
            <a:ext cx="7772400" cy="4343416"/>
          </a:xfrm>
        </p:spPr>
        <p:txBody>
          <a:bodyPr/>
          <a:lstStyle/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pPr algn="ctr">
              <a:buNone/>
            </a:pPr>
            <a:r>
              <a:rPr lang="en-US" sz="3600" b="1" dirty="0" smtClean="0">
                <a:solidFill>
                  <a:srgbClr val="FFC000"/>
                </a:solidFill>
              </a:rPr>
              <a:t> </a:t>
            </a:r>
            <a:endParaRPr lang="en-US" b="1" i="1" u="sng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IN" b="1" u="sn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D3BE5D-6542-4647-A7B0-2F8EFB7BE2B0}" type="slidenum">
              <a:rPr lang="es-ES_tradnl" smtClean="0"/>
              <a:pPr>
                <a:defRPr/>
              </a:pPr>
              <a:t>20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000100" y="5357826"/>
            <a:ext cx="2571768" cy="43147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rgbClr val="F66F0A"/>
                </a:solidFill>
                <a:effectLst/>
                <a:latin typeface="Arial" charset="0"/>
              </a:rPr>
              <a:t>KBC 1 - Rational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838200" y="152400"/>
            <a:ext cx="7239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8" descr="kbc 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1928802"/>
            <a:ext cx="3286148" cy="2786082"/>
          </a:xfrm>
          <a:prstGeom prst="rect">
            <a:avLst/>
          </a:prstGeom>
        </p:spPr>
      </p:pic>
      <p:pic>
        <p:nvPicPr>
          <p:cNvPr id="11" name="Picture 10" descr="kbc 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14" y="1928802"/>
            <a:ext cx="3571900" cy="285752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 bwMode="auto">
          <a:xfrm>
            <a:off x="4071934" y="5357826"/>
            <a:ext cx="4857784" cy="43147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charset="0"/>
              </a:rPr>
              <a:t>KBC 5 – Rational + Emotional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0" y="6324600"/>
            <a:ext cx="9144000" cy="520700"/>
          </a:xfrm>
          <a:custGeom>
            <a:avLst/>
            <a:gdLst>
              <a:gd name="connsiteX0" fmla="*/ 0 w 9144000"/>
              <a:gd name="connsiteY0" fmla="*/ 0 h 520700"/>
              <a:gd name="connsiteX1" fmla="*/ 9144000 w 9144000"/>
              <a:gd name="connsiteY1" fmla="*/ 0 h 520700"/>
              <a:gd name="connsiteX2" fmla="*/ 9144000 w 9144000"/>
              <a:gd name="connsiteY2" fmla="*/ 520700 h 520700"/>
              <a:gd name="connsiteX3" fmla="*/ 0 w 9144000"/>
              <a:gd name="connsiteY3" fmla="*/ 520700 h 520700"/>
              <a:gd name="connsiteX4" fmla="*/ 0 w 9144000"/>
              <a:gd name="connsiteY4" fmla="*/ 0 h 520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20700">
                <a:moveTo>
                  <a:pt x="0" y="0"/>
                </a:moveTo>
                <a:lnTo>
                  <a:pt x="9144000" y="0"/>
                </a:lnTo>
                <a:lnTo>
                  <a:pt x="9144000" y="520700"/>
                </a:lnTo>
                <a:lnTo>
                  <a:pt x="0" y="520700"/>
                </a:lnTo>
                <a:lnTo>
                  <a:pt x="0" y="0"/>
                </a:lnTo>
              </a:path>
            </a:pathLst>
          </a:custGeom>
          <a:solidFill>
            <a:srgbClr val="FF96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679450" y="755650"/>
            <a:ext cx="7327900" cy="25400"/>
          </a:xfrm>
          <a:custGeom>
            <a:avLst/>
            <a:gdLst>
              <a:gd name="connsiteX0" fmla="*/ 6350 w 7327900"/>
              <a:gd name="connsiteY0" fmla="*/ 6350 h 25400"/>
              <a:gd name="connsiteX1" fmla="*/ 7321550 w 7327900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327900" h="25400">
                <a:moveTo>
                  <a:pt x="6350" y="6350"/>
                </a:moveTo>
                <a:lnTo>
                  <a:pt x="73215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-6350" y="6364287"/>
            <a:ext cx="9156700" cy="19050"/>
          </a:xfrm>
          <a:custGeom>
            <a:avLst/>
            <a:gdLst>
              <a:gd name="connsiteX0" fmla="*/ 9150350 w 9156700"/>
              <a:gd name="connsiteY0" fmla="*/ 6350 h 19050"/>
              <a:gd name="connsiteX1" fmla="*/ 6350 w 9156700"/>
              <a:gd name="connsiteY1" fmla="*/ 6350 h 190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9156700" h="19050">
                <a:moveTo>
                  <a:pt x="9150350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660400" y="0"/>
            <a:ext cx="101600" cy="762000"/>
          </a:xfrm>
          <a:custGeom>
            <a:avLst/>
            <a:gdLst>
              <a:gd name="connsiteX0" fmla="*/ 0 w 101600"/>
              <a:gd name="connsiteY0" fmla="*/ 762000 h 762000"/>
              <a:gd name="connsiteX1" fmla="*/ 101600 w 101600"/>
              <a:gd name="connsiteY1" fmla="*/ 762000 h 762000"/>
              <a:gd name="connsiteX2" fmla="*/ 101600 w 101600"/>
              <a:gd name="connsiteY2" fmla="*/ 0 h 762000"/>
              <a:gd name="connsiteX3" fmla="*/ 0 w 101600"/>
              <a:gd name="connsiteY3" fmla="*/ 0 h 762000"/>
              <a:gd name="connsiteX4" fmla="*/ 0 w 101600"/>
              <a:gd name="connsiteY4" fmla="*/ 762000 h 762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1600" h="762000">
                <a:moveTo>
                  <a:pt x="0" y="762000"/>
                </a:moveTo>
                <a:lnTo>
                  <a:pt x="101600" y="762000"/>
                </a:lnTo>
                <a:lnTo>
                  <a:pt x="101600" y="0"/>
                </a:lnTo>
                <a:lnTo>
                  <a:pt x="0" y="0"/>
                </a:lnTo>
                <a:lnTo>
                  <a:pt x="0" y="762000"/>
                </a:lnTo>
              </a:path>
            </a:pathLst>
          </a:custGeom>
          <a:solidFill>
            <a:srgbClr val="FF96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1908175" y="5892800"/>
            <a:ext cx="5184775" cy="358775"/>
          </a:xfrm>
          <a:custGeom>
            <a:avLst/>
            <a:gdLst>
              <a:gd name="connsiteX0" fmla="*/ 0 w 5184775"/>
              <a:gd name="connsiteY0" fmla="*/ 358775 h 358775"/>
              <a:gd name="connsiteX1" fmla="*/ 5184775 w 5184775"/>
              <a:gd name="connsiteY1" fmla="*/ 358775 h 358775"/>
              <a:gd name="connsiteX2" fmla="*/ 5184775 w 5184775"/>
              <a:gd name="connsiteY2" fmla="*/ 0 h 358775"/>
              <a:gd name="connsiteX3" fmla="*/ 0 w 5184775"/>
              <a:gd name="connsiteY3" fmla="*/ 0 h 358775"/>
              <a:gd name="connsiteX4" fmla="*/ 0 w 5184775"/>
              <a:gd name="connsiteY4" fmla="*/ 358775 h 3587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184775" h="358775">
                <a:moveTo>
                  <a:pt x="0" y="358775"/>
                </a:moveTo>
                <a:lnTo>
                  <a:pt x="5184775" y="358775"/>
                </a:lnTo>
                <a:lnTo>
                  <a:pt x="5184775" y="0"/>
                </a:lnTo>
                <a:lnTo>
                  <a:pt x="0" y="0"/>
                </a:lnTo>
                <a:lnTo>
                  <a:pt x="0" y="35877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3275838" y="5662942"/>
            <a:ext cx="5688583" cy="523214"/>
          </a:xfrm>
          <a:custGeom>
            <a:avLst/>
            <a:gdLst>
              <a:gd name="connsiteX0" fmla="*/ 0 w 5688583"/>
              <a:gd name="connsiteY0" fmla="*/ 523214 h 523214"/>
              <a:gd name="connsiteX1" fmla="*/ 5688583 w 5688583"/>
              <a:gd name="connsiteY1" fmla="*/ 523214 h 523214"/>
              <a:gd name="connsiteX2" fmla="*/ 5688583 w 5688583"/>
              <a:gd name="connsiteY2" fmla="*/ 0 h 523214"/>
              <a:gd name="connsiteX3" fmla="*/ 0 w 5688583"/>
              <a:gd name="connsiteY3" fmla="*/ 0 h 523214"/>
              <a:gd name="connsiteX4" fmla="*/ 0 w 5688583"/>
              <a:gd name="connsiteY4" fmla="*/ 523214 h 5232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688583" h="523214">
                <a:moveTo>
                  <a:pt x="0" y="523214"/>
                </a:moveTo>
                <a:lnTo>
                  <a:pt x="5688583" y="523214"/>
                </a:lnTo>
                <a:lnTo>
                  <a:pt x="5688583" y="0"/>
                </a:lnTo>
                <a:lnTo>
                  <a:pt x="0" y="0"/>
                </a:lnTo>
                <a:lnTo>
                  <a:pt x="0" y="523214"/>
                </a:lnTo>
              </a:path>
            </a:pathLst>
          </a:custGeom>
          <a:solidFill>
            <a:srgbClr val="FFFF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3256788" y="5643892"/>
            <a:ext cx="5726683" cy="561314"/>
          </a:xfrm>
          <a:custGeom>
            <a:avLst/>
            <a:gdLst>
              <a:gd name="connsiteX0" fmla="*/ 19050 w 5726683"/>
              <a:gd name="connsiteY0" fmla="*/ 542264 h 561314"/>
              <a:gd name="connsiteX1" fmla="*/ 5707633 w 5726683"/>
              <a:gd name="connsiteY1" fmla="*/ 542264 h 561314"/>
              <a:gd name="connsiteX2" fmla="*/ 5707633 w 5726683"/>
              <a:gd name="connsiteY2" fmla="*/ 19050 h 561314"/>
              <a:gd name="connsiteX3" fmla="*/ 19050 w 5726683"/>
              <a:gd name="connsiteY3" fmla="*/ 19050 h 561314"/>
              <a:gd name="connsiteX4" fmla="*/ 19050 w 5726683"/>
              <a:gd name="connsiteY4" fmla="*/ 542264 h 5613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726683" h="561314">
                <a:moveTo>
                  <a:pt x="19050" y="542264"/>
                </a:moveTo>
                <a:lnTo>
                  <a:pt x="5707633" y="542264"/>
                </a:lnTo>
                <a:lnTo>
                  <a:pt x="5707633" y="19050"/>
                </a:lnTo>
                <a:lnTo>
                  <a:pt x="19050" y="19050"/>
                </a:lnTo>
                <a:lnTo>
                  <a:pt x="19050" y="542264"/>
                </a:lnTo>
              </a:path>
            </a:pathLst>
          </a:custGeom>
          <a:solidFill>
            <a:srgbClr val="000000">
              <a:alpha val="0"/>
            </a:srgbClr>
          </a:solidFill>
          <a:ln w="38100">
            <a:solidFill>
              <a:srgbClr val="323232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1730248" y="4713985"/>
            <a:ext cx="980655" cy="1517523"/>
          </a:xfrm>
          <a:custGeom>
            <a:avLst/>
            <a:gdLst>
              <a:gd name="connsiteX0" fmla="*/ 6350 w 980655"/>
              <a:gd name="connsiteY0" fmla="*/ 1511173 h 1517523"/>
              <a:gd name="connsiteX1" fmla="*/ 974305 w 980655"/>
              <a:gd name="connsiteY1" fmla="*/ 1511173 h 1517523"/>
              <a:gd name="connsiteX2" fmla="*/ 974305 w 980655"/>
              <a:gd name="connsiteY2" fmla="*/ 6350 h 1517523"/>
              <a:gd name="connsiteX3" fmla="*/ 6350 w 980655"/>
              <a:gd name="connsiteY3" fmla="*/ 6350 h 1517523"/>
              <a:gd name="connsiteX4" fmla="*/ 6350 w 980655"/>
              <a:gd name="connsiteY4" fmla="*/ 1511173 h 15175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80655" h="1517523">
                <a:moveTo>
                  <a:pt x="6350" y="1511173"/>
                </a:moveTo>
                <a:lnTo>
                  <a:pt x="974305" y="1511173"/>
                </a:lnTo>
                <a:lnTo>
                  <a:pt x="974305" y="6350"/>
                </a:lnTo>
                <a:lnTo>
                  <a:pt x="6350" y="6350"/>
                </a:lnTo>
                <a:lnTo>
                  <a:pt x="6350" y="1511173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206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6149847" y="902335"/>
            <a:ext cx="2928493" cy="1524888"/>
          </a:xfrm>
          <a:custGeom>
            <a:avLst/>
            <a:gdLst>
              <a:gd name="connsiteX0" fmla="*/ 6350 w 2928493"/>
              <a:gd name="connsiteY0" fmla="*/ 1518538 h 1524888"/>
              <a:gd name="connsiteX1" fmla="*/ 2922143 w 2928493"/>
              <a:gd name="connsiteY1" fmla="*/ 1518538 h 1524888"/>
              <a:gd name="connsiteX2" fmla="*/ 2922143 w 2928493"/>
              <a:gd name="connsiteY2" fmla="*/ 6350 h 1524888"/>
              <a:gd name="connsiteX3" fmla="*/ 6350 w 2928493"/>
              <a:gd name="connsiteY3" fmla="*/ 6350 h 1524888"/>
              <a:gd name="connsiteX4" fmla="*/ 6350 w 2928493"/>
              <a:gd name="connsiteY4" fmla="*/ 1518538 h 15248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928493" h="1524888">
                <a:moveTo>
                  <a:pt x="6350" y="1518538"/>
                </a:moveTo>
                <a:lnTo>
                  <a:pt x="2922143" y="1518538"/>
                </a:lnTo>
                <a:lnTo>
                  <a:pt x="2922143" y="6350"/>
                </a:lnTo>
                <a:lnTo>
                  <a:pt x="6350" y="6350"/>
                </a:lnTo>
                <a:lnTo>
                  <a:pt x="6350" y="1518538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A6A6A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6149847" y="2414523"/>
            <a:ext cx="2928493" cy="1524889"/>
          </a:xfrm>
          <a:custGeom>
            <a:avLst/>
            <a:gdLst>
              <a:gd name="connsiteX0" fmla="*/ 6350 w 2928493"/>
              <a:gd name="connsiteY0" fmla="*/ 1518539 h 1524889"/>
              <a:gd name="connsiteX1" fmla="*/ 2922143 w 2928493"/>
              <a:gd name="connsiteY1" fmla="*/ 1518539 h 1524889"/>
              <a:gd name="connsiteX2" fmla="*/ 2922143 w 2928493"/>
              <a:gd name="connsiteY2" fmla="*/ 6350 h 1524889"/>
              <a:gd name="connsiteX3" fmla="*/ 6350 w 2928493"/>
              <a:gd name="connsiteY3" fmla="*/ 6350 h 1524889"/>
              <a:gd name="connsiteX4" fmla="*/ 6350 w 2928493"/>
              <a:gd name="connsiteY4" fmla="*/ 1518539 h 15248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928493" h="1524889">
                <a:moveTo>
                  <a:pt x="6350" y="1518539"/>
                </a:moveTo>
                <a:lnTo>
                  <a:pt x="2922143" y="1518539"/>
                </a:lnTo>
                <a:lnTo>
                  <a:pt x="2922143" y="6350"/>
                </a:lnTo>
                <a:lnTo>
                  <a:pt x="6350" y="6350"/>
                </a:lnTo>
                <a:lnTo>
                  <a:pt x="6350" y="151853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A6A6A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6149847" y="3926713"/>
            <a:ext cx="2928493" cy="1524889"/>
          </a:xfrm>
          <a:custGeom>
            <a:avLst/>
            <a:gdLst>
              <a:gd name="connsiteX0" fmla="*/ 6350 w 2928493"/>
              <a:gd name="connsiteY0" fmla="*/ 1518539 h 1524889"/>
              <a:gd name="connsiteX1" fmla="*/ 2922143 w 2928493"/>
              <a:gd name="connsiteY1" fmla="*/ 1518539 h 1524889"/>
              <a:gd name="connsiteX2" fmla="*/ 2922143 w 2928493"/>
              <a:gd name="connsiteY2" fmla="*/ 6350 h 1524889"/>
              <a:gd name="connsiteX3" fmla="*/ 6350 w 2928493"/>
              <a:gd name="connsiteY3" fmla="*/ 6350 h 1524889"/>
              <a:gd name="connsiteX4" fmla="*/ 6350 w 2928493"/>
              <a:gd name="connsiteY4" fmla="*/ 1518539 h 15248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928493" h="1524889">
                <a:moveTo>
                  <a:pt x="6350" y="1518539"/>
                </a:moveTo>
                <a:lnTo>
                  <a:pt x="2922143" y="1518539"/>
                </a:lnTo>
                <a:lnTo>
                  <a:pt x="2922143" y="6350"/>
                </a:lnTo>
                <a:lnTo>
                  <a:pt x="6350" y="6350"/>
                </a:lnTo>
                <a:lnTo>
                  <a:pt x="6350" y="151853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A6A6A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9000" y="825500"/>
            <a:ext cx="8089900" cy="54356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365500" y="6464300"/>
            <a:ext cx="19685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403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beyondphilosophy.com</a:t>
            </a:r>
          </a:p>
        </p:txBody>
      </p:sp>
      <p:sp>
        <p:nvSpPr>
          <p:cNvPr id="20" name="Rectangle 19"/>
          <p:cNvSpPr/>
          <p:nvPr/>
        </p:nvSpPr>
        <p:spPr>
          <a:xfrm rot="10800000" flipV="1">
            <a:off x="3286116" y="5544680"/>
            <a:ext cx="5572164" cy="682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000"/>
              </a:lnSpc>
            </a:pPr>
            <a:endParaRPr lang="en-US" altLang="zh-CN" dirty="0" smtClean="0"/>
          </a:p>
          <a:p>
            <a:pPr algn="ctr">
              <a:lnSpc>
                <a:spcPts val="1800"/>
              </a:lnSpc>
            </a:pPr>
            <a:r>
              <a:rPr lang="en-US" altLang="zh-CN" dirty="0" smtClean="0"/>
              <a:t>	</a:t>
            </a:r>
            <a:r>
              <a:rPr lang="en-US" altLang="zh-CN" sz="1600" b="1" dirty="0" smtClean="0">
                <a:solidFill>
                  <a:srgbClr val="323232"/>
                </a:solidFill>
                <a:latin typeface="Arial Narrow" pitchFamily="18" charset="0"/>
                <a:cs typeface="Arial Narrow" pitchFamily="18" charset="0"/>
              </a:rPr>
              <a:t>The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23232"/>
                </a:solidFill>
                <a:latin typeface="Arial Narrow" pitchFamily="18" charset="0"/>
                <a:cs typeface="Arial Narrow" pitchFamily="18" charset="0"/>
              </a:rPr>
              <a:t>Emotional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23232"/>
                </a:solidFill>
                <a:latin typeface="Arial Narrow" pitchFamily="18" charset="0"/>
                <a:cs typeface="Arial Narrow" pitchFamily="18" charset="0"/>
              </a:rPr>
              <a:t>Signature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23232"/>
                </a:solidFill>
                <a:latin typeface="Arial Narrow" pitchFamily="18" charset="0"/>
                <a:cs typeface="Arial Narrow" pitchFamily="18" charset="0"/>
              </a:rPr>
              <a:t>is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23232"/>
                </a:solidFill>
                <a:latin typeface="Arial Narrow" pitchFamily="18" charset="0"/>
                <a:cs typeface="Arial Narrow" pitchFamily="18" charset="0"/>
              </a:rPr>
              <a:t>founded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23232"/>
                </a:solidFill>
                <a:latin typeface="Arial Narrow" pitchFamily="18" charset="0"/>
                <a:cs typeface="Arial Narrow" pitchFamily="18" charset="0"/>
              </a:rPr>
              <a:t>on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23232"/>
                </a:solidFill>
                <a:latin typeface="Arial Narrow" pitchFamily="18" charset="0"/>
                <a:cs typeface="Arial Narrow" pitchFamily="18" charset="0"/>
              </a:rPr>
              <a:t>2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23232"/>
                </a:solidFill>
                <a:latin typeface="Arial Narrow" pitchFamily="18" charset="0"/>
                <a:cs typeface="Arial Narrow" pitchFamily="18" charset="0"/>
              </a:rPr>
              <a:t>years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23232"/>
                </a:solidFill>
                <a:latin typeface="Arial Narrow" pitchFamily="18" charset="0"/>
                <a:cs typeface="Arial Narrow" pitchFamily="18" charset="0"/>
              </a:rPr>
              <a:t>of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23232"/>
                </a:solidFill>
                <a:latin typeface="Arial Narrow" pitchFamily="18" charset="0"/>
                <a:cs typeface="Arial Narrow" pitchFamily="18" charset="0"/>
              </a:rPr>
              <a:t>independently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23232"/>
                </a:solidFill>
                <a:latin typeface="Arial Narrow" pitchFamily="18" charset="0"/>
                <a:cs typeface="Arial Narrow" pitchFamily="18" charset="0"/>
              </a:rPr>
              <a:t>validated</a:t>
            </a:r>
          </a:p>
        </p:txBody>
      </p:sp>
      <p:sp>
        <p:nvSpPr>
          <p:cNvPr id="22" name="Slide Number Placeholder 1"/>
          <p:cNvSpPr txBox="1">
            <a:spLocks/>
          </p:cNvSpPr>
          <p:nvPr/>
        </p:nvSpPr>
        <p:spPr bwMode="auto">
          <a:xfrm>
            <a:off x="8382000" y="6324600"/>
            <a:ext cx="609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D3BE5D-6542-4647-A7B0-2F8EFB7BE2B0}" type="slidenum">
              <a:rPr kumimoji="0" lang="es-ES_tradnl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ES_tradnl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56973"/>
            <a:ext cx="8428765" cy="609600"/>
          </a:xfrm>
        </p:spPr>
        <p:txBody>
          <a:bodyPr/>
          <a:lstStyle/>
          <a:p>
            <a:r>
              <a:rPr lang="en-GB" dirty="0" smtClean="0"/>
              <a:t>Leading academics helped design Emotional Signature®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CAC398-0E2F-4490-93F7-EC7C841E6A44}" type="slidenum">
              <a:rPr lang="es-ES_tradnl" smtClean="0"/>
              <a:pPr>
                <a:defRPr/>
              </a:pPr>
              <a:t>22</a:t>
            </a:fld>
            <a:endParaRPr lang="es-ES_tradnl" dirty="0"/>
          </a:p>
        </p:txBody>
      </p:sp>
      <p:pic>
        <p:nvPicPr>
          <p:cNvPr id="5" name="Picture 3" descr="cvoss_w1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908050"/>
            <a:ext cx="1079500" cy="1079500"/>
          </a:xfrm>
          <a:prstGeom prst="rect">
            <a:avLst/>
          </a:prstGeom>
          <a:noFill/>
        </p:spPr>
      </p:pic>
      <p:pic>
        <p:nvPicPr>
          <p:cNvPr id="6" name="Picture 4" descr="London Business Schoo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133476"/>
            <a:ext cx="1079500" cy="1079500"/>
          </a:xfrm>
          <a:prstGeom prst="rect">
            <a:avLst/>
          </a:prstGeom>
          <a:noFill/>
        </p:spPr>
      </p:pic>
      <p:pic>
        <p:nvPicPr>
          <p:cNvPr id="10" name="Picture 9" descr="Yor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2276872"/>
            <a:ext cx="2590800" cy="390525"/>
          </a:xfrm>
          <a:prstGeom prst="rect">
            <a:avLst/>
          </a:prstGeom>
          <a:noFill/>
        </p:spPr>
      </p:pic>
      <p:pic>
        <p:nvPicPr>
          <p:cNvPr id="84994" name="Picture 2" descr="http://www.bangor.ac.uk/psychology/images/staff/janeraymond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3501008"/>
            <a:ext cx="1038225" cy="1362075"/>
          </a:xfrm>
          <a:prstGeom prst="rect">
            <a:avLst/>
          </a:prstGeom>
          <a:noFill/>
        </p:spPr>
      </p:pic>
      <p:pic>
        <p:nvPicPr>
          <p:cNvPr id="84996" name="Picture 4" descr="http://www.ukvisaandimmigration.co.uk/news/wp-content/uploads/2011/10/University-of-Wale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5445224"/>
            <a:ext cx="2435424" cy="684963"/>
          </a:xfrm>
          <a:prstGeom prst="rect">
            <a:avLst/>
          </a:prstGeom>
          <a:noFill/>
        </p:spPr>
      </p:pic>
      <p:pic>
        <p:nvPicPr>
          <p:cNvPr id="84998" name="Picture 6" descr="http://upload.wikimedia.org/wikipedia/en/a/a2/Rand-log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8064" y="2204864"/>
            <a:ext cx="990997" cy="990997"/>
          </a:xfrm>
          <a:prstGeom prst="rect">
            <a:avLst/>
          </a:prstGeom>
          <a:noFill/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48064" y="908720"/>
            <a:ext cx="1368301" cy="1168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6563510" y="908720"/>
            <a:ext cx="244827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u="sng" dirty="0" smtClean="0"/>
              <a:t>Dr. Jeremy Miles</a:t>
            </a:r>
            <a:r>
              <a:rPr lang="en-GB" sz="1400" dirty="0" smtClean="0"/>
              <a:t> - leading consumer Psychologist and quantitative statistician, Lecturer in Health Sciences at the University of York and now of the Rand Corporation</a:t>
            </a:r>
          </a:p>
          <a:p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1691680" y="908720"/>
            <a:ext cx="29523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u="sng" dirty="0" smtClean="0"/>
              <a:t>Professor Christopher Voss</a:t>
            </a:r>
            <a:r>
              <a:rPr lang="en-GB" sz="1400" dirty="0" smtClean="0"/>
              <a:t> - London Business School (LBS) has guided us with his thoughts, input and validated our approach and methodology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1691680" y="3501008"/>
            <a:ext cx="29523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u="sng" dirty="0" smtClean="0"/>
              <a:t>Professor Jane Raymond </a:t>
            </a:r>
            <a:r>
              <a:rPr lang="en-GB" sz="1400" dirty="0" smtClean="0"/>
              <a:t>-</a:t>
            </a:r>
          </a:p>
          <a:p>
            <a:pPr>
              <a:buClr>
                <a:srgbClr val="F9971E"/>
              </a:buClr>
            </a:pPr>
            <a:r>
              <a:rPr lang="en-GB" sz="1400" dirty="0" smtClean="0"/>
              <a:t>University of Wales, Experimental Consumer Psychology &amp; visiting Harvard Scholar. </a:t>
            </a:r>
            <a:r>
              <a:rPr lang="en-US" sz="1400" dirty="0" smtClean="0"/>
              <a:t>Specializes in emotional interpretation of complex information (including brands, faces, advertisements), visual attention, and visual memory</a:t>
            </a:r>
          </a:p>
          <a:p>
            <a:endParaRPr lang="en-US" sz="1400" dirty="0"/>
          </a:p>
        </p:txBody>
      </p:sp>
      <p:pic>
        <p:nvPicPr>
          <p:cNvPr id="85000" name="Picture 8" descr="http://www.som.cranfield.ac.uk/som/media/images/faculty/mark_johnson/markjohnson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76056" y="3356992"/>
            <a:ext cx="1390650" cy="175260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6516216" y="3501008"/>
            <a:ext cx="244827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u="sng" dirty="0" smtClean="0"/>
              <a:t>Dr. Mark Johnson</a:t>
            </a:r>
            <a:r>
              <a:rPr lang="en-GB" sz="1400" dirty="0" smtClean="0"/>
              <a:t> – research fellow at Cranfield School of Management. Specializes in SEM modelling and conjoint approaches</a:t>
            </a:r>
          </a:p>
          <a:p>
            <a:endParaRPr lang="en-US" sz="1400" dirty="0"/>
          </a:p>
        </p:txBody>
      </p:sp>
      <p:sp>
        <p:nvSpPr>
          <p:cNvPr id="85002" name="AutoShape 10" descr="data:image/jpg;base64,/9j/4AAQSkZJRgABAQAAAQABAAD/2wCEAAkGBhQSEBUUEhQVFBMUGBsYGRcYGB4eHBweIRcjIiAhHhwYJyceICAvHB4eHzAsIygsLS0yFyIxNjAqOScrLCkBCQoKDQwOFA8NFCkcFBwpKSkpKSkpKSkpKSkpKSkpKSksKSkpLCkpLCkpKSksKSwpKSwpKSwpKSkpKSksKSkpKf/AABEIAEgAugMBIgACEQEDEQH/xAAbAAACAwEBAQAAAAAAAAAAAAAABQMEBgcBAv/EADsQAAIBAgMFAwwCAAUFAAAAAAECAwQRABIhBQYTMUEiUWEHFBYyQlJxgZGTodIjsRUkM2KSQ2NyosH/xAAVAQEBAAAAAAAAAAAAAAAAAAAAAf/EABYRAQEBAAAAAAAAAAAAAAAAAAARAf/aAAwDAQACEQMRAD8A61vJvRDRR55SSW9VF9Zj4Du7ydMLaCTaNSOIxio4zqqZOJJbpmzEKPp8sZDdxv8AEtsvNJ2o4bsinlZWsg+vb+OOsYoyu16ytoozMWjq4kF3Upw3A7wykqfG4xoNlVLSQRu4Cs6KxA5AkXtriWrpVkjeNxdXUqw8CLH8Yy29u/aUQ4cUZlkQDNa4SMH1c7AGxPQYg12DGF2l5SyqIIKd5piivIozFY8y3sSoJJ+n/wAw7rN7kiihLo5qJ1UpTrq5JHLW1gDzJtywD/BjEbf30rKOMSTUkYV9FyzFirc7P2R0B9XuxoX28IqRJ5xlZ1U5FBYlmGiKObG+mAbYMYrdvyiGpnmWSIQRQoWZ2fVbNazXAAPP6dcVNpeVW0iLBTu6SMArvdA/at2BbUa8/wAYQdAxiq7a8ldXNRwSNFBCLzyobOTyyK3s66E89D3au949szU6F4qfioqMzvxFQLbwIJOmumMN5OJqqOGWWOlM/Ge5fiqnq89GBPrE4oe7S8nmSWGWgfgOjfyEu5zL873PPnob422MnsTfd561qV6bhugJc8UMFsB3LrqQOeHe3dvxUkXEmNgTZVAuzHuUdTiBjhZvKbUkrcR4siF86EBhlF+oI8MZ/be+dTSxJPLSosTsFycX+UXF9QFyg2HK5tg8p21cuzTbnOUUDrY9o/gW+eAi8lSSPTSTzO7vK9ruxJyqLaX6Zi3LuxuMKd1dncCigj6rGL/E6n8k4qVe9LPK0NFF5xJHo7FssSHuL63bwUfTAI/KtWSRRRGGaWN5GyZUawIsTfQZr3IGhxs9l0vCgjj55EVdfAY5jX7Tlr9qUtPPCImgkOdQ2YG1nJBsNMq/nHWMUGDBgxAYMGDAco8maebbSqKeTR8rKPHK9/yuuOr4zG825YqJFqIX4FVHbLIBcG3IMPxfu01GmJYNpV6rlkpI5GHtxzgKfHK4uPzih1X16QpnkNluo5XN2YAAAczcgYwvlRISCKlhUB6qbMQPaN+Z8S7L9PDDmTYlVVTwy1LRxRQuJFgS73IvYu5sLg2tYWxHVbtzTbXjqZAvm8KWTXUtY9PiT/xGAabOoY9n0RHSJC7t1ZgLsT4m39DCDydUhn4m0J+1NOxVP9iA2svdrp8FHecaza+zxPTywk2EiMt+6454xGwdkbWp4vNU83SME2mJzFQTc5V666i464D58olctTVUtAhuTKrSW6X0A+OXM30xtNryRxRtUOqk06Oyk9OzqB3E2t88YSo3Aq4q5JKVlsFF55CGbOQQ7FTqW1JHTl3YfbzbsynZ3mtL2mZgZHdrFtczMT1Ja2Ayvk53darLzVGsHEzleksg17XeqknTkS3hhxX/AOa29DGP9OjTOe7Nz/sp/wAcbHYWyxTU0UK/9NQD4nqfmbnGK2XuXWee1DyOscM7NnZTd3TNcKvVLjQnnbl34B15TK/h7Nl75MsY+Z1/9QcMd0qHzeggQ6ZYwzfE9o/knGc8oMAlmoKJRZXkuQOiKAPplJ+mNhtelaSmljjIDvG6qTyBKkDAYryXQmWSrrG5zSlVPhfMf7UfLFJqySq21I6xGdaO6omdVAYG2Ylv91zoCdF7sN9yN0J4UQVbLlhYtFCtiAxOruR6zC5C91/pBJu3W0lfNUUSxSxz6sjtltc3/u9iO/lgGc268tZKklcyCOM5kp47lb97ubFvgAB+bqPKAvnG0KGkHLNxGHhf9VbGkoNn1UrrJVuqBDmWGEnLfoXc6t8BYd98Z/a+6la+1TUQskaFAgkOpQZLNZPevcjprgGnlD281NSWiNpZ2ESEdL8yPG2nzw32BsdKSmSJbAILse9vaYn44zu+W5Ly0sCUp7dO2YBm1a/Mlj7Wbta87nFqKhrqtQlWI6eH20jYs8v+0tyRD1AuSNL4BDubMKvbNVVDVEWyH42UH/ipPzx0nHOd1NxqqN5UnKJTu4Zwhu0libLceqmuo5nl1OOjAYaDBgwYgMGDBgDBgwYAwYMGAMGDBgDBgwYAwYMGAxcC8fbztzWkgCj/AMn1/on6Ycb610kNDNLE5R4wGBsD1AsQemuDdzYTwSVMkhUvUTF+zfRALKNQNef1wx2tsxKiF4ZL5JFymxsfke++AXVMkgSktK13dVc2XtAxljfTTVelueE8e8s1PVuKls1G8piSSwBicAWDkAdk30J7vjh1s/d50MfFqHmWH/TUqq2OUqCxUXYhSR8+WJI93VMc0crGVJ2LMrAC1x0y/AW6i2Az+2tq1EVAJVmbiecFMxVfV4pS1rW5C/xxe2rXS09dTBpWNNPeMghdJMvZubXs39/TEku5KmijpOLIEjbNmspY2csL3FtD9cMNubASrp+DKx9k51sGDA3uOg6/XFCDa+0502fU1STMO3eG4U2QOFHTXNq2vQr87EdfJ5vUus8zNHCGGeNVIbIWuOyLg2tqPnhvtnYCVFKabMY4yFXs2uACDYX06DET7Bdo5Eeodg8fD9VBlB5kACxJGlzywCPdfbU81RCvG4i+biSoVlUZGZQUyWAJvr3iw54ih3ncVGSpllp5ePlRGi/haPPYAPlNyV65uZ7sOabc9Y2p3SVxJTpwgwC9uPoji1iB3ixvrj7k3XL5UlneSFJBIEKre4bMAXGpUH4HTUnAU4ameSvq4FnKqkUbR9lTlL3ueWtraX7+uI9myVMlZVQ+cvanaLLdE1DKGYNZR4jS2HFJsDJVy1PEYtKArKQtrL6trC+l+/XBs7YPCqZp+IzGe2ZSqgdkWW1hflp44BNPtCpgqnp2ZpBUg+avoMhHrB7D2R2r9QLczjTRUpCgGR2IABOgubc7AWxT2hsPi1EM/EZTBmyqACDmFmvfXl3csNcQItpU1LGxM0zoWu1jUSLpfU2DWC/gYsLu9ERcNMQf+/L+2Em1amSiqp6h4TNSTqmdk1aLKpGqnmmpOnecNY9scRlipMhtEsmZr5ArXCCw1JNj8AOvLAfEuzqZZkhMkwlkBZV482oHM+tbFr0ci96f78v7YTbTmnNXQExoJzHUXTP2Acqe0BcjroL4sRb2stNI8sY40c3m+RW7LSZgFsxFwpzA6jTXnihj6ORe9P8Afl/bB6ORe9P9+X9sQf408VRHDUBLTKxR0JsGUXZWDa8tQetjoMU23rk81894amm55bnicPNbP7t/ay93W+ILCbPpjM0AkmMqqHK8ebRSbA3zWxb9HIven+/L+2KFPIG2sxGoNGhHw4zYYba2uYTEiKGlnfIgJsPVJLMedgoJ056DAeejkXvT/fl/bFSnoKd5GjR6gsg1PFmy87WDXyk35gHTEkO2pBO9M6pxhHxY2BIR1vbXmVIbnz0N/DFbyfySGgiMgWxW6kMSTckksCAAb9xOAsNsumEgjMsgkIuE85kzEeAzXOJpN34VBJeYAC5JqJbAePawm36oXd4pIb8amR54x3lWS6/NSRj721tVauiAiPZmgeV9eSBDp83svwDYoZUux6eRc0ckrqfaWokI+oa2JvRyL3p/vy/tihsGsddnUnDTOzxILk2Vf475nPMDS2gJuR8cRJvbJ5jUTmONpKZ3RgrnI2W3aVrXtY3t4c8QNPRyL3p/vy/tg9HIven+/L+2KtLtqbzqOKWOMLPGzoUYkgrluGuAPa6d2I5N5JVqIEeJVjqGZApf+VbBiGK8spC9/UfDAXvRyL3p/vy/tg9HIven+/L+2FW0N7ZFWpkjjQpSyrEysxDuTluRYEL6wtoc1jyxNX7ySLIYkRTLHGruLSOt2vZAUW+tjqQLXGh6Bf8ARyL3p/vy/tg9HIven+/L+2KL7wzNLBGkCqZ4Gl/lYgoRlurAKeWYcufhzxRG99QKfjtDEFil4UoDtckShCU0ta5B7R7/AIkHno5F70/35f2wejkXvT/fl/bFHam8zrLLHDHnMABYZXOdiuYIpQEKcttW6sNOZx7Jt+dqgQRQoC0AmBkci12AsyqLgg6aH6YC76ORe9P9+X9sHo5F70/35f2wlqN6Z2pKeWNI1klqFhcFjYESlTlNuRKnU8geROHqyVNhdIL9bSP+mAgrNlTtxUWZRFNf1kJZAVsQpzWI6i40J68sU33RaKSOSjm4JSJYWDJnV0X1bi4OYa63648wYC5JsN2np5TMGMAcG6atntm1BAHIWsPriqd0c0U8cktzLNx1ZUylHuCCLswIBUc/HBgwFtdis80ctQ6uYVYIqqVW7CzMbkkm2gHIXPPFMbpMKbzTi/5W9rZf5Ama+TNe1ul7Xtpz1x5gwF+LYpWsNQHXLwhEECHQBiQc2bnc93LEm2djcfhsGySwvxI2tcA2sQRpdSpIOo+ODBgIoditxnqHdTMY+GnZORFvc6XuSTqTccgPjLu9sk01OkJcOIxYMFy6eIudcGDAevs+Q1Ql4i5AhTh8M3sSCTmzc7qOlvDFCk3SWGGojhfLx2fVlLBFa/ZUXGgLMRrzY4MGAiXdWQU9PCJlYUxFg0ZyOoWwDqH1IvmGtrgaY89En83qoTMuWpdmvw9VzAZtAwB5acreOPcGAutsRzPBKZF/gRksEPazWub5tPVFufXnhbDudKvBPHQtDMZQxi7T3DA8Q5rlrNYEWGnLu8wYBbJdp6mUTwxyLKQsc8IeQFBZctirZTzWwY9rnc2w4pdkVDOlUrrBPLCizxsmdbgXBHaBDC5HMjBgxRebYrmpim4oPCjaOxTVsxUkkggA3Uch1OF77oOaWWAzL/LMZS3DOl5A5Fs/vADny+uPcGILMmwZlqHmgnWPjKolVo8wLKLBk7Qym2mtxoMTDYrirFRxAbQ8HKU1Ot8xYMNc3hy+uDBgKHoi4pVhEy5o5+Oj8M2vxC9mXNqLkjQjph4tPJYXl162QAfIG/8AZx5gwH//2Q=="/>
          <p:cNvSpPr>
            <a:spLocks noChangeAspect="1" noChangeArrowheads="1"/>
          </p:cNvSpPr>
          <p:nvPr/>
        </p:nvSpPr>
        <p:spPr bwMode="auto">
          <a:xfrm>
            <a:off x="63500" y="-338138"/>
            <a:ext cx="1771650" cy="685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85004" name="Picture 12" descr="http://www.som.cranfield.ac.uk/som/media/images/print_logo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32040" y="5301208"/>
            <a:ext cx="1685925" cy="723900"/>
          </a:xfrm>
          <a:prstGeom prst="rect">
            <a:avLst/>
          </a:prstGeom>
          <a:noFill/>
        </p:spPr>
      </p:pic>
      <p:sp>
        <p:nvSpPr>
          <p:cNvPr id="21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0" y="6324600"/>
            <a:ext cx="9144000" cy="520700"/>
          </a:xfrm>
          <a:custGeom>
            <a:avLst/>
            <a:gdLst>
              <a:gd name="connsiteX0" fmla="*/ 0 w 9144000"/>
              <a:gd name="connsiteY0" fmla="*/ 0 h 520700"/>
              <a:gd name="connsiteX1" fmla="*/ 9144000 w 9144000"/>
              <a:gd name="connsiteY1" fmla="*/ 0 h 520700"/>
              <a:gd name="connsiteX2" fmla="*/ 9144000 w 9144000"/>
              <a:gd name="connsiteY2" fmla="*/ 520700 h 520700"/>
              <a:gd name="connsiteX3" fmla="*/ 0 w 9144000"/>
              <a:gd name="connsiteY3" fmla="*/ 520700 h 520700"/>
              <a:gd name="connsiteX4" fmla="*/ 0 w 9144000"/>
              <a:gd name="connsiteY4" fmla="*/ 0 h 520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520700">
                <a:moveTo>
                  <a:pt x="0" y="0"/>
                </a:moveTo>
                <a:lnTo>
                  <a:pt x="9144000" y="0"/>
                </a:lnTo>
                <a:lnTo>
                  <a:pt x="9144000" y="520700"/>
                </a:lnTo>
                <a:lnTo>
                  <a:pt x="0" y="520700"/>
                </a:lnTo>
                <a:lnTo>
                  <a:pt x="0" y="0"/>
                </a:lnTo>
              </a:path>
            </a:pathLst>
          </a:custGeom>
          <a:solidFill>
            <a:srgbClr val="FF96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679450" y="755650"/>
            <a:ext cx="7327900" cy="25400"/>
          </a:xfrm>
          <a:custGeom>
            <a:avLst/>
            <a:gdLst>
              <a:gd name="connsiteX0" fmla="*/ 6350 w 7327900"/>
              <a:gd name="connsiteY0" fmla="*/ 6350 h 25400"/>
              <a:gd name="connsiteX1" fmla="*/ 7321550 w 7327900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327900" h="25400">
                <a:moveTo>
                  <a:pt x="6350" y="6350"/>
                </a:moveTo>
                <a:lnTo>
                  <a:pt x="7321550" y="6350"/>
                </a:lnTo>
              </a:path>
            </a:pathLst>
          </a:custGeom>
          <a:ln w="12700">
            <a:solidFill>
              <a:srgbClr val="808080">
                <a:alpha val="10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-6350" y="6364287"/>
            <a:ext cx="9156700" cy="19050"/>
          </a:xfrm>
          <a:custGeom>
            <a:avLst/>
            <a:gdLst>
              <a:gd name="connsiteX0" fmla="*/ 9150350 w 9156700"/>
              <a:gd name="connsiteY0" fmla="*/ 6350 h 19050"/>
              <a:gd name="connsiteX1" fmla="*/ 6350 w 9156700"/>
              <a:gd name="connsiteY1" fmla="*/ 6350 h 190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9156700" h="19050">
                <a:moveTo>
                  <a:pt x="9150350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660400" y="0"/>
            <a:ext cx="101600" cy="762000"/>
          </a:xfrm>
          <a:custGeom>
            <a:avLst/>
            <a:gdLst>
              <a:gd name="connsiteX0" fmla="*/ 0 w 101600"/>
              <a:gd name="connsiteY0" fmla="*/ 762000 h 762000"/>
              <a:gd name="connsiteX1" fmla="*/ 101600 w 101600"/>
              <a:gd name="connsiteY1" fmla="*/ 762000 h 762000"/>
              <a:gd name="connsiteX2" fmla="*/ 101600 w 101600"/>
              <a:gd name="connsiteY2" fmla="*/ 0 h 762000"/>
              <a:gd name="connsiteX3" fmla="*/ 0 w 101600"/>
              <a:gd name="connsiteY3" fmla="*/ 0 h 762000"/>
              <a:gd name="connsiteX4" fmla="*/ 0 w 101600"/>
              <a:gd name="connsiteY4" fmla="*/ 762000 h 762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1600" h="762000">
                <a:moveTo>
                  <a:pt x="0" y="762000"/>
                </a:moveTo>
                <a:lnTo>
                  <a:pt x="101600" y="762000"/>
                </a:lnTo>
                <a:lnTo>
                  <a:pt x="101600" y="0"/>
                </a:lnTo>
                <a:lnTo>
                  <a:pt x="0" y="0"/>
                </a:lnTo>
                <a:lnTo>
                  <a:pt x="0" y="762000"/>
                </a:lnTo>
              </a:path>
            </a:pathLst>
          </a:custGeom>
          <a:solidFill>
            <a:srgbClr val="FF96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8675751" y="3716273"/>
            <a:ext cx="217487" cy="1225550"/>
          </a:xfrm>
          <a:custGeom>
            <a:avLst/>
            <a:gdLst>
              <a:gd name="connsiteX0" fmla="*/ 0 w 217487"/>
              <a:gd name="connsiteY0" fmla="*/ 1225550 h 1225550"/>
              <a:gd name="connsiteX1" fmla="*/ 217487 w 217487"/>
              <a:gd name="connsiteY1" fmla="*/ 1225550 h 1225550"/>
              <a:gd name="connsiteX2" fmla="*/ 217487 w 217487"/>
              <a:gd name="connsiteY2" fmla="*/ 0 h 1225550"/>
              <a:gd name="connsiteX3" fmla="*/ 0 w 217487"/>
              <a:gd name="connsiteY3" fmla="*/ 0 h 1225550"/>
              <a:gd name="connsiteX4" fmla="*/ 0 w 217487"/>
              <a:gd name="connsiteY4" fmla="*/ 1225550 h 12255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7487" h="1225550">
                <a:moveTo>
                  <a:pt x="0" y="1225550"/>
                </a:moveTo>
                <a:lnTo>
                  <a:pt x="217487" y="1225550"/>
                </a:lnTo>
                <a:lnTo>
                  <a:pt x="217487" y="0"/>
                </a:lnTo>
                <a:lnTo>
                  <a:pt x="0" y="0"/>
                </a:lnTo>
                <a:lnTo>
                  <a:pt x="0" y="122555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52736"/>
            <a:ext cx="8216900" cy="51562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365500" y="6464300"/>
            <a:ext cx="19685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403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beyondphilosophy.com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364088" y="1011406"/>
            <a:ext cx="2847055" cy="122790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tabLst>
                <a:tab pos="4673600" algn="l"/>
              </a:tabLst>
            </a:pPr>
            <a:r>
              <a:rPr lang="en-US" altLang="zh-CN" dirty="0" smtClean="0"/>
              <a:t>	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years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baseline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produced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the</a:t>
            </a:r>
          </a:p>
          <a:p>
            <a:pPr>
              <a:tabLst>
                <a:tab pos="4673600" algn="l"/>
              </a:tabLst>
            </a:pP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framework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against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which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compare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</a:p>
          <a:p>
            <a:pPr>
              <a:tabLst>
                <a:tab pos="4673600" algn="l"/>
              </a:tabLst>
            </a:pP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experience.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baseline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model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identified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20</a:t>
            </a:r>
          </a:p>
          <a:p>
            <a:pPr>
              <a:tabLst>
                <a:tab pos="4673600" algn="l"/>
              </a:tabLst>
            </a:pP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emotions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clustered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hidden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factors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and</a:t>
            </a:r>
          </a:p>
          <a:p>
            <a:pPr>
              <a:tabLst>
                <a:tab pos="4673600" algn="l"/>
              </a:tabLst>
            </a:pP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drive/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destroy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value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105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056" b="1" dirty="0" smtClean="0">
                <a:solidFill>
                  <a:srgbClr val="323232"/>
                </a:solidFill>
                <a:latin typeface="Times New Roman" pitchFamily="18" charset="0"/>
                <a:cs typeface="Times New Roman" pitchFamily="18" charset="0"/>
              </a:rPr>
              <a:t>business.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8636000" y="6413500"/>
            <a:ext cx="889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/>
            </a:pPr>
            <a:r>
              <a:rPr lang="en-US" altLang="zh-CN" sz="1406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Emotional Signature®: the resulting framework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323528" y="-315416"/>
            <a:ext cx="5638800" cy="1828800"/>
          </a:xfrm>
        </p:spPr>
        <p:txBody>
          <a:bodyPr/>
          <a:lstStyle/>
          <a:p>
            <a:r>
              <a:rPr lang="en-GB" dirty="0" smtClean="0"/>
              <a:t>Credit card company</a:t>
            </a:r>
            <a:endParaRPr lang="en-GB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06529" name="Picture 1" descr="Y:\My Pictures\Images we own\Credit card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4290277" cy="40787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50299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982272" cy="609600"/>
          </a:xfrm>
        </p:spPr>
        <p:txBody>
          <a:bodyPr/>
          <a:lstStyle/>
          <a:p>
            <a:r>
              <a:rPr lang="en-GB" dirty="0" smtClean="0"/>
              <a:t>Emotional profile - the level of emotional engagement</a:t>
            </a:r>
            <a:endParaRPr lang="en-GB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GB" smtClean="0"/>
              <a:t>© Beyond Philosophy. 2001-2011 All rights reserved</a:t>
            </a:r>
            <a:endParaRPr lang="es-ES_tradnl" dirty="0"/>
          </a:p>
        </p:txBody>
      </p:sp>
      <p:pic>
        <p:nvPicPr>
          <p:cNvPr id="24580" name="Picture 6" descr="BC1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7107" y="758928"/>
            <a:ext cx="7553325" cy="5403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 bwMode="auto">
          <a:xfrm>
            <a:off x="6084168" y="908720"/>
            <a:ext cx="1008112" cy="14401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CAC398-0E2F-4490-93F7-EC7C841E6A44}" type="slidenum">
              <a:rPr lang="es-ES_tradnl" smtClean="0"/>
              <a:pPr>
                <a:defRPr/>
              </a:pPr>
              <a:t>25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5159920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407976" y="1628775"/>
          <a:ext cx="2520950" cy="2219325"/>
        </p:xfrm>
        <a:graphic>
          <a:graphicData uri="http://schemas.openxmlformats.org/presentationml/2006/ole">
            <p:oleObj spid="_x0000_s1026" name="Acrobat Document" r:id="rId4" imgW="9047619" imgH="5714286" progId="AcroExch.Document.7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3348038" y="1557338"/>
          <a:ext cx="2544762" cy="2227262"/>
        </p:xfrm>
        <a:graphic>
          <a:graphicData uri="http://schemas.openxmlformats.org/presentationml/2006/ole">
            <p:oleObj spid="_x0000_s1027" name="Acrobat Document" r:id="rId5" imgW="9047619" imgH="5714286" progId="AcroExch.Document.7">
              <p:embed/>
            </p:oleObj>
          </a:graphicData>
        </a:graphic>
      </p:graphicFrame>
      <p:sp>
        <p:nvSpPr>
          <p:cNvPr id="2056" name="AutoShape 27"/>
          <p:cNvSpPr>
            <a:spLocks noChangeArrowheads="1"/>
          </p:cNvSpPr>
          <p:nvPr/>
        </p:nvSpPr>
        <p:spPr bwMode="auto">
          <a:xfrm>
            <a:off x="468313" y="1341438"/>
            <a:ext cx="2519362" cy="215900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Getting a Card</a:t>
            </a:r>
            <a:endParaRPr lang="en-US" sz="1200" dirty="0">
              <a:solidFill>
                <a:schemeClr val="bg1"/>
              </a:solidFill>
            </a:endParaRPr>
          </a:p>
        </p:txBody>
      </p:sp>
      <p:graphicFrame>
        <p:nvGraphicFramePr>
          <p:cNvPr id="2052" name="Object 3"/>
          <p:cNvGraphicFramePr>
            <a:graphicFrameLocks noChangeAspect="1"/>
          </p:cNvGraphicFramePr>
          <p:nvPr/>
        </p:nvGraphicFramePr>
        <p:xfrm>
          <a:off x="6300788" y="1628775"/>
          <a:ext cx="2376487" cy="2092325"/>
        </p:xfrm>
        <a:graphic>
          <a:graphicData uri="http://schemas.openxmlformats.org/presentationml/2006/ole">
            <p:oleObj spid="_x0000_s1028" name="Acrobat Document" r:id="rId6" imgW="9047619" imgH="5714286" progId="AcroExch.Document.7">
              <p:embed/>
            </p:oleObj>
          </a:graphicData>
        </a:graphic>
      </p:graphicFrame>
      <p:sp>
        <p:nvSpPr>
          <p:cNvPr id="2057" name="Line 9"/>
          <p:cNvSpPr>
            <a:spLocks noChangeShapeType="1"/>
          </p:cNvSpPr>
          <p:nvPr/>
        </p:nvSpPr>
        <p:spPr bwMode="auto">
          <a:xfrm>
            <a:off x="0" y="2636838"/>
            <a:ext cx="914400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 dirty="0"/>
          </a:p>
        </p:txBody>
      </p:sp>
      <p:graphicFrame>
        <p:nvGraphicFramePr>
          <p:cNvPr id="2053" name="Object 3"/>
          <p:cNvGraphicFramePr>
            <a:graphicFrameLocks noChangeAspect="1"/>
          </p:cNvGraphicFramePr>
          <p:nvPr/>
        </p:nvGraphicFramePr>
        <p:xfrm>
          <a:off x="323850" y="3875088"/>
          <a:ext cx="2663825" cy="2346325"/>
        </p:xfrm>
        <a:graphic>
          <a:graphicData uri="http://schemas.openxmlformats.org/presentationml/2006/ole">
            <p:oleObj spid="_x0000_s1029" name="Acrobat Document" r:id="rId7" imgW="9047619" imgH="5714286" progId="AcroExch.Document.7">
              <p:embed/>
            </p:oleObj>
          </a:graphicData>
        </a:graphic>
      </p:graphicFrame>
      <p:graphicFrame>
        <p:nvGraphicFramePr>
          <p:cNvPr id="2054" name="Object 3"/>
          <p:cNvGraphicFramePr>
            <a:graphicFrameLocks noChangeAspect="1"/>
          </p:cNvGraphicFramePr>
          <p:nvPr/>
        </p:nvGraphicFramePr>
        <p:xfrm>
          <a:off x="3132138" y="3867150"/>
          <a:ext cx="2808287" cy="2395538"/>
        </p:xfrm>
        <a:graphic>
          <a:graphicData uri="http://schemas.openxmlformats.org/presentationml/2006/ole">
            <p:oleObj spid="_x0000_s1030" name="Acrobat Document" r:id="rId8" imgW="9047619" imgH="5714286" progId="AcroExch.Document.7">
              <p:embed/>
            </p:oleObj>
          </a:graphicData>
        </a:graphic>
      </p:graphicFrame>
      <p:graphicFrame>
        <p:nvGraphicFramePr>
          <p:cNvPr id="2055" name="Object 3"/>
          <p:cNvGraphicFramePr>
            <a:graphicFrameLocks noChangeAspect="1"/>
          </p:cNvGraphicFramePr>
          <p:nvPr/>
        </p:nvGraphicFramePr>
        <p:xfrm>
          <a:off x="6084888" y="3860800"/>
          <a:ext cx="2736850" cy="2400300"/>
        </p:xfrm>
        <a:graphic>
          <a:graphicData uri="http://schemas.openxmlformats.org/presentationml/2006/ole">
            <p:oleObj spid="_x0000_s1031" name="Acrobat Document" r:id="rId9" imgW="9047619" imgH="5714286" progId="AcroExch.Document.7">
              <p:embed/>
            </p:oleObj>
          </a:graphicData>
        </a:graphic>
      </p:graphicFrame>
      <p:sp>
        <p:nvSpPr>
          <p:cNvPr id="2058" name="Line 13"/>
          <p:cNvSpPr>
            <a:spLocks noChangeShapeType="1"/>
          </p:cNvSpPr>
          <p:nvPr/>
        </p:nvSpPr>
        <p:spPr bwMode="auto">
          <a:xfrm>
            <a:off x="34925" y="5100638"/>
            <a:ext cx="9144000" cy="714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 dirty="0"/>
          </a:p>
        </p:txBody>
      </p:sp>
      <p:sp>
        <p:nvSpPr>
          <p:cNvPr id="2059" name="Oval 14"/>
          <p:cNvSpPr>
            <a:spLocks noChangeArrowheads="1"/>
          </p:cNvSpPr>
          <p:nvPr/>
        </p:nvSpPr>
        <p:spPr bwMode="auto">
          <a:xfrm>
            <a:off x="250825" y="1268413"/>
            <a:ext cx="431800" cy="4318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1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060" name="AutoShape 28"/>
          <p:cNvSpPr>
            <a:spLocks noChangeArrowheads="1"/>
          </p:cNvSpPr>
          <p:nvPr/>
        </p:nvSpPr>
        <p:spPr bwMode="auto">
          <a:xfrm>
            <a:off x="6300788" y="4076700"/>
            <a:ext cx="2519362" cy="215900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Ending my Relationship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061" name="AutoShape 29"/>
          <p:cNvSpPr>
            <a:spLocks noChangeArrowheads="1"/>
          </p:cNvSpPr>
          <p:nvPr/>
        </p:nvSpPr>
        <p:spPr bwMode="auto">
          <a:xfrm>
            <a:off x="323850" y="4076700"/>
            <a:ext cx="2663825" cy="215900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Extending my Relationship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062" name="AutoShape 30"/>
          <p:cNvSpPr>
            <a:spLocks noChangeArrowheads="1"/>
          </p:cNvSpPr>
          <p:nvPr/>
        </p:nvSpPr>
        <p:spPr bwMode="auto">
          <a:xfrm>
            <a:off x="6300788" y="1340683"/>
            <a:ext cx="2592387" cy="215900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Servicing my Account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063" name="AutoShape 31"/>
          <p:cNvSpPr>
            <a:spLocks noChangeArrowheads="1"/>
          </p:cNvSpPr>
          <p:nvPr/>
        </p:nvSpPr>
        <p:spPr bwMode="auto">
          <a:xfrm>
            <a:off x="3492500" y="1341438"/>
            <a:ext cx="2519363" cy="215900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Using my Card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064" name="Oval 17"/>
          <p:cNvSpPr>
            <a:spLocks noChangeArrowheads="1"/>
          </p:cNvSpPr>
          <p:nvPr/>
        </p:nvSpPr>
        <p:spPr bwMode="auto">
          <a:xfrm>
            <a:off x="3203575" y="1196975"/>
            <a:ext cx="431800" cy="4318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065" name="Oval 16"/>
          <p:cNvSpPr>
            <a:spLocks noChangeArrowheads="1"/>
          </p:cNvSpPr>
          <p:nvPr/>
        </p:nvSpPr>
        <p:spPr bwMode="auto">
          <a:xfrm>
            <a:off x="6084888" y="1172911"/>
            <a:ext cx="431800" cy="4318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3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066" name="Oval 18"/>
          <p:cNvSpPr>
            <a:spLocks noChangeArrowheads="1"/>
          </p:cNvSpPr>
          <p:nvPr/>
        </p:nvSpPr>
        <p:spPr bwMode="auto">
          <a:xfrm>
            <a:off x="107950" y="3860800"/>
            <a:ext cx="431800" cy="4318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4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067" name="AutoShape 32"/>
          <p:cNvSpPr>
            <a:spLocks noChangeArrowheads="1"/>
          </p:cNvSpPr>
          <p:nvPr/>
        </p:nvSpPr>
        <p:spPr bwMode="auto">
          <a:xfrm>
            <a:off x="3348038" y="4076700"/>
            <a:ext cx="2519362" cy="215900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    Having Financial Difficulty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068" name="Oval 15"/>
          <p:cNvSpPr>
            <a:spLocks noChangeArrowheads="1"/>
          </p:cNvSpPr>
          <p:nvPr/>
        </p:nvSpPr>
        <p:spPr bwMode="auto">
          <a:xfrm>
            <a:off x="3132138" y="3860800"/>
            <a:ext cx="431800" cy="4318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5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069" name="Oval 19"/>
          <p:cNvSpPr>
            <a:spLocks noChangeArrowheads="1"/>
          </p:cNvSpPr>
          <p:nvPr/>
        </p:nvSpPr>
        <p:spPr bwMode="auto">
          <a:xfrm>
            <a:off x="6084888" y="3860800"/>
            <a:ext cx="431800" cy="4318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6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070" name="Text Box 60"/>
          <p:cNvSpPr txBox="1">
            <a:spLocks noChangeArrowheads="1"/>
          </p:cNvSpPr>
          <p:nvPr/>
        </p:nvSpPr>
        <p:spPr bwMode="auto">
          <a:xfrm>
            <a:off x="2771775" y="1038225"/>
            <a:ext cx="287338" cy="2143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800" dirty="0"/>
          </a:p>
        </p:txBody>
      </p:sp>
      <p:sp>
        <p:nvSpPr>
          <p:cNvPr id="2071" name="Text Box 61"/>
          <p:cNvSpPr txBox="1">
            <a:spLocks noChangeArrowheads="1"/>
          </p:cNvSpPr>
          <p:nvPr/>
        </p:nvSpPr>
        <p:spPr bwMode="auto">
          <a:xfrm>
            <a:off x="5508625" y="981075"/>
            <a:ext cx="576263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900" dirty="0"/>
          </a:p>
        </p:txBody>
      </p:sp>
      <p:sp>
        <p:nvSpPr>
          <p:cNvPr id="2072" name="Text Box 62"/>
          <p:cNvSpPr txBox="1">
            <a:spLocks noChangeArrowheads="1"/>
          </p:cNvSpPr>
          <p:nvPr/>
        </p:nvSpPr>
        <p:spPr bwMode="auto">
          <a:xfrm>
            <a:off x="8459788" y="981075"/>
            <a:ext cx="32385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900" dirty="0"/>
          </a:p>
        </p:txBody>
      </p:sp>
      <p:sp>
        <p:nvSpPr>
          <p:cNvPr id="39" name="Title 38"/>
          <p:cNvSpPr>
            <a:spLocks noGrp="1"/>
          </p:cNvSpPr>
          <p:nvPr>
            <p:ph type="title"/>
          </p:nvPr>
        </p:nvSpPr>
        <p:spPr>
          <a:xfrm>
            <a:off x="838200" y="188640"/>
            <a:ext cx="7239000" cy="609600"/>
          </a:xfrm>
        </p:spPr>
        <p:txBody>
          <a:bodyPr/>
          <a:lstStyle/>
          <a:p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Credit card company example…</a:t>
            </a:r>
            <a:endParaRPr lang="en-GB" sz="2800" dirty="0"/>
          </a:p>
        </p:txBody>
      </p:sp>
      <p:sp>
        <p:nvSpPr>
          <p:cNvPr id="35" name="Footer Placeholder 3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GB" smtClean="0"/>
              <a:t>© Beyond Philosophy. 2001-2011 All rights reserved</a:t>
            </a:r>
            <a:endParaRPr lang="es-ES_tradnl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2071663" y="1695436"/>
            <a:ext cx="785818" cy="8347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1928794" y="3929066"/>
            <a:ext cx="1000132" cy="7143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655470" y="3924303"/>
            <a:ext cx="1202414" cy="7143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4991102" y="1595676"/>
            <a:ext cx="857256" cy="11881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7703240" y="3917788"/>
            <a:ext cx="1083602" cy="8271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7791472" y="1666866"/>
            <a:ext cx="852493" cy="7143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Slide Number Placeholder 4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CAC398-0E2F-4490-93F7-EC7C841E6A44}" type="slidenum">
              <a:rPr lang="es-ES_tradnl" smtClean="0"/>
              <a:pPr>
                <a:defRPr/>
              </a:pPr>
              <a:t>26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30995194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5"/>
          <p:cNvSpPr>
            <a:spLocks noGrp="1"/>
          </p:cNvSpPr>
          <p:nvPr>
            <p:ph type="title"/>
          </p:nvPr>
        </p:nvSpPr>
        <p:spPr>
          <a:xfrm>
            <a:off x="785813" y="57150"/>
            <a:ext cx="8034659" cy="728663"/>
          </a:xfrm>
        </p:spPr>
        <p:txBody>
          <a:bodyPr/>
          <a:lstStyle/>
          <a:p>
            <a:pPr eaLnBrk="1" hangingPunct="1"/>
            <a:r>
              <a:rPr lang="en-GB" dirty="0" smtClean="0"/>
              <a:t>We quantify drivers and destroyers of value</a:t>
            </a:r>
          </a:p>
        </p:txBody>
      </p:sp>
      <p:sp>
        <p:nvSpPr>
          <p:cNvPr id="4096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828EBE2-E77E-44A7-84A5-4CD5499B776C}" type="slidenum">
              <a:rPr lang="es-ES_tradnl" smtClean="0">
                <a:latin typeface="Arial" pitchFamily="34" charset="0"/>
              </a:rPr>
              <a:pPr/>
              <a:t>27</a:t>
            </a:fld>
            <a:endParaRPr lang="es-ES_tradnl" dirty="0" smtClean="0">
              <a:latin typeface="Arial" pitchFamily="34" charset="0"/>
            </a:endParaRPr>
          </a:p>
        </p:txBody>
      </p:sp>
      <p:pic>
        <p:nvPicPr>
          <p:cNvPr id="15" name="Picture 14" descr="sem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052736"/>
            <a:ext cx="8568043" cy="4968552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 bwMode="auto">
          <a:xfrm>
            <a:off x="6300192" y="980728"/>
            <a:ext cx="576064" cy="4968552"/>
          </a:xfrm>
          <a:prstGeom prst="roundRect">
            <a:avLst/>
          </a:prstGeom>
          <a:noFill/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6372200" y="2348880"/>
            <a:ext cx="432048" cy="288032"/>
          </a:xfrm>
          <a:prstGeom prst="round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7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-0.32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6372200" y="4005064"/>
            <a:ext cx="432048" cy="288032"/>
          </a:xfrm>
          <a:prstGeom prst="round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7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-0.37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6372200" y="4941168"/>
            <a:ext cx="432048" cy="288032"/>
          </a:xfrm>
          <a:prstGeom prst="roundRect">
            <a:avLst/>
          </a:prstGeom>
          <a:solidFill>
            <a:srgbClr val="3399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7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0.64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4139952" y="1844824"/>
            <a:ext cx="432048" cy="288032"/>
          </a:xfrm>
          <a:prstGeom prst="roundRect">
            <a:avLst/>
          </a:prstGeom>
          <a:solidFill>
            <a:srgbClr val="3399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7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0.35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4679441" y="2780928"/>
            <a:ext cx="432048" cy="288032"/>
          </a:xfrm>
          <a:prstGeom prst="round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7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-0.55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4673268" y="3436315"/>
            <a:ext cx="432048" cy="288032"/>
          </a:xfrm>
          <a:prstGeom prst="roundRect">
            <a:avLst/>
          </a:prstGeom>
          <a:solidFill>
            <a:srgbClr val="3399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7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0.99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3347864" y="4725144"/>
            <a:ext cx="2592288" cy="151216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marL="82550" indent="-82550" eaLnBrk="1" hangingPunct="1">
              <a:buFontTx/>
              <a:buChar char="•"/>
            </a:pPr>
            <a:r>
              <a:rPr lang="en-GB" sz="900" b="1" dirty="0">
                <a:latin typeface="Arial Narrow" pitchFamily="34" charset="0"/>
              </a:rPr>
              <a:t>The </a:t>
            </a:r>
            <a:r>
              <a:rPr lang="en-GB" sz="900" b="1" dirty="0" smtClean="0">
                <a:latin typeface="Arial Narrow" pitchFamily="34" charset="0"/>
              </a:rPr>
              <a:t>magnitude of impact  the factor (horizontally left) has on a specific value indicator (vertically top)</a:t>
            </a:r>
            <a:endParaRPr lang="en-GB" sz="900" b="1" dirty="0">
              <a:latin typeface="Arial Narrow" pitchFamily="34" charset="0"/>
            </a:endParaRPr>
          </a:p>
          <a:p>
            <a:pPr marL="82550" indent="-82550" eaLnBrk="1" hangingPunct="1">
              <a:buFontTx/>
              <a:buChar char="•"/>
            </a:pPr>
            <a:r>
              <a:rPr lang="en-GB" sz="900" i="1" dirty="0" smtClean="0">
                <a:latin typeface="Arial Narrow" pitchFamily="34" charset="0"/>
              </a:rPr>
              <a:t>Green example</a:t>
            </a:r>
            <a:r>
              <a:rPr lang="en-GB" sz="900" dirty="0" smtClean="0">
                <a:latin typeface="Arial Narrow" pitchFamily="34" charset="0"/>
              </a:rPr>
              <a:t>: if </a:t>
            </a:r>
            <a:r>
              <a:rPr lang="en-GB" sz="900" dirty="0">
                <a:latin typeface="Arial Narrow" pitchFamily="34" charset="0"/>
              </a:rPr>
              <a:t>we </a:t>
            </a:r>
            <a:r>
              <a:rPr lang="en-GB" sz="900" dirty="0" smtClean="0">
                <a:latin typeface="Arial Narrow" pitchFamily="34" charset="0"/>
              </a:rPr>
              <a:t>increase Customer Care by </a:t>
            </a:r>
            <a:r>
              <a:rPr lang="en-GB" sz="900" dirty="0">
                <a:latin typeface="Arial Narrow" pitchFamily="34" charset="0"/>
              </a:rPr>
              <a:t>1 </a:t>
            </a:r>
            <a:r>
              <a:rPr lang="en-GB" sz="900" dirty="0" smtClean="0">
                <a:latin typeface="Arial Narrow" pitchFamily="34" charset="0"/>
              </a:rPr>
              <a:t>point we </a:t>
            </a:r>
            <a:r>
              <a:rPr lang="en-GB" sz="900" dirty="0">
                <a:latin typeface="Arial Narrow" pitchFamily="34" charset="0"/>
              </a:rPr>
              <a:t>would expect the </a:t>
            </a:r>
            <a:r>
              <a:rPr lang="en-GB" sz="900" dirty="0" smtClean="0">
                <a:latin typeface="Arial Narrow" pitchFamily="34" charset="0"/>
              </a:rPr>
              <a:t>Recommendation score </a:t>
            </a:r>
            <a:r>
              <a:rPr lang="en-GB" sz="900" dirty="0">
                <a:latin typeface="Arial Narrow" pitchFamily="34" charset="0"/>
              </a:rPr>
              <a:t>to increase by </a:t>
            </a:r>
            <a:r>
              <a:rPr lang="en-GB" sz="900" dirty="0" smtClean="0">
                <a:latin typeface="Arial Narrow" pitchFamily="34" charset="0"/>
              </a:rPr>
              <a:t>0.35 points</a:t>
            </a:r>
            <a:r>
              <a:rPr lang="en-GB" sz="900" dirty="0">
                <a:latin typeface="Arial Narrow" pitchFamily="34" charset="0"/>
              </a:rPr>
              <a:t>. </a:t>
            </a:r>
            <a:r>
              <a:rPr lang="en-GB" sz="900" dirty="0" smtClean="0">
                <a:latin typeface="Arial Narrow" pitchFamily="34" charset="0"/>
              </a:rPr>
              <a:t>If we improve advertising/ brand by 1 point we get improvements of 0.99 on CSAT.</a:t>
            </a:r>
          </a:p>
          <a:p>
            <a:pPr marL="82550" indent="-82550" eaLnBrk="1" hangingPunct="1">
              <a:buFontTx/>
              <a:buChar char="•"/>
            </a:pPr>
            <a:r>
              <a:rPr lang="en-GB" sz="900" i="1" dirty="0" smtClean="0">
                <a:latin typeface="Arial Narrow" pitchFamily="34" charset="0"/>
              </a:rPr>
              <a:t>Red example</a:t>
            </a:r>
            <a:r>
              <a:rPr lang="en-GB" sz="900" dirty="0" smtClean="0">
                <a:latin typeface="Arial Narrow" pitchFamily="34" charset="0"/>
              </a:rPr>
              <a:t>: the joining experience ‘as it is’ destroys value i.e., by 0.32..  More of the joining experience reduces value!</a:t>
            </a:r>
            <a:endParaRPr lang="en-GB" sz="900" dirty="0">
              <a:latin typeface="Arial Narrow" pitchFamily="34" charset="0"/>
            </a:endParaRP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1331640" y="3212976"/>
            <a:ext cx="2433910" cy="122413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marL="82550" indent="-82550" eaLnBrk="1" hangingPunct="1">
              <a:buFontTx/>
              <a:buChar char="•"/>
            </a:pPr>
            <a:r>
              <a:rPr lang="en-GB" sz="800" b="1" dirty="0"/>
              <a:t>The relative desirability of an attribute </a:t>
            </a:r>
            <a:r>
              <a:rPr lang="en-GB" sz="800" b="1" dirty="0" smtClean="0"/>
              <a:t>i.e. how important customers say the attribute is.</a:t>
            </a:r>
            <a:endParaRPr lang="en-GB" sz="800" b="1" dirty="0"/>
          </a:p>
          <a:p>
            <a:pPr marL="82550" indent="-82550" eaLnBrk="1" hangingPunct="1">
              <a:buFontTx/>
              <a:buChar char="•"/>
            </a:pPr>
            <a:r>
              <a:rPr lang="en-GB" sz="800" dirty="0"/>
              <a:t>A </a:t>
            </a:r>
            <a:r>
              <a:rPr lang="en-GB" sz="800" dirty="0" smtClean="0"/>
              <a:t>score of </a:t>
            </a:r>
            <a:r>
              <a:rPr lang="en-GB" sz="800" dirty="0"/>
              <a:t>6 indicates twice as much desirability as a score of 3.  </a:t>
            </a:r>
          </a:p>
          <a:p>
            <a:pPr marL="82550" indent="-82550" eaLnBrk="1" hangingPunct="1">
              <a:buFontTx/>
              <a:buChar char="•"/>
            </a:pPr>
            <a:r>
              <a:rPr lang="en-GB" sz="800" dirty="0"/>
              <a:t>Likewise, a </a:t>
            </a:r>
            <a:r>
              <a:rPr lang="en-GB" sz="800" dirty="0" smtClean="0"/>
              <a:t>score of 3 </a:t>
            </a:r>
            <a:r>
              <a:rPr lang="en-GB" sz="800" dirty="0"/>
              <a:t>indicates twice as much desirability as a score of 1.5 ..</a:t>
            </a:r>
            <a:endParaRPr lang="en-US" sz="800" dirty="0"/>
          </a:p>
        </p:txBody>
      </p:sp>
      <p:sp>
        <p:nvSpPr>
          <p:cNvPr id="20" name="Line 6"/>
          <p:cNvSpPr>
            <a:spLocks noChangeShapeType="1"/>
          </p:cNvSpPr>
          <p:nvPr/>
        </p:nvSpPr>
        <p:spPr bwMode="auto">
          <a:xfrm flipV="1">
            <a:off x="2987824" y="2564904"/>
            <a:ext cx="343398" cy="65989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 dirty="0"/>
          </a:p>
        </p:txBody>
      </p:sp>
      <p:sp>
        <p:nvSpPr>
          <p:cNvPr id="21" name="Line 6"/>
          <p:cNvSpPr>
            <a:spLocks noChangeShapeType="1"/>
          </p:cNvSpPr>
          <p:nvPr/>
        </p:nvSpPr>
        <p:spPr bwMode="auto">
          <a:xfrm flipV="1">
            <a:off x="4355976" y="3717032"/>
            <a:ext cx="415406" cy="10081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 dirty="0"/>
          </a:p>
        </p:txBody>
      </p:sp>
      <p:sp>
        <p:nvSpPr>
          <p:cNvPr id="22" name="Line 6"/>
          <p:cNvSpPr>
            <a:spLocks noChangeShapeType="1"/>
          </p:cNvSpPr>
          <p:nvPr/>
        </p:nvSpPr>
        <p:spPr bwMode="auto">
          <a:xfrm flipV="1">
            <a:off x="5580112" y="4293096"/>
            <a:ext cx="792088" cy="43204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 dirty="0"/>
          </a:p>
        </p:txBody>
      </p:sp>
      <p:sp>
        <p:nvSpPr>
          <p:cNvPr id="23" name="Rounded Rectangle 22"/>
          <p:cNvSpPr/>
          <p:nvPr/>
        </p:nvSpPr>
        <p:spPr bwMode="auto">
          <a:xfrm>
            <a:off x="3995936" y="1052736"/>
            <a:ext cx="1152128" cy="504056"/>
          </a:xfrm>
          <a:prstGeom prst="roundRect">
            <a:avLst/>
          </a:prstGeom>
          <a:noFill/>
          <a:ln w="57150"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hel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98255"/>
            <a:ext cx="9144000" cy="5683073"/>
          </a:xfrm>
          <a:prstGeom prst="rect">
            <a:avLst/>
          </a:prstGeom>
        </p:spPr>
      </p:pic>
      <p:sp>
        <p:nvSpPr>
          <p:cNvPr id="133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2813"/>
            <a:r>
              <a:rPr lang="es-ES_tradnl" sz="2000" dirty="0" err="1" smtClean="0"/>
              <a:t>Priority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Order</a:t>
            </a:r>
            <a:r>
              <a:rPr lang="es-ES_tradnl" sz="2000" dirty="0" smtClean="0"/>
              <a:t> of </a:t>
            </a:r>
            <a:r>
              <a:rPr lang="es-ES_tradnl" sz="2000" dirty="0" err="1" smtClean="0"/>
              <a:t>the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Attributes</a:t>
            </a:r>
            <a:r>
              <a:rPr lang="es-ES_tradnl" sz="2000" dirty="0" smtClean="0"/>
              <a:t> (</a:t>
            </a:r>
            <a:r>
              <a:rPr lang="es-ES_tradnl" sz="2000" dirty="0" err="1" smtClean="0"/>
              <a:t>Combined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desirability</a:t>
            </a:r>
            <a:r>
              <a:rPr lang="es-ES_tradnl" sz="2000" dirty="0" smtClean="0"/>
              <a:t> and </a:t>
            </a:r>
            <a:r>
              <a:rPr lang="es-ES_tradnl" sz="2000" dirty="0" err="1" smtClean="0"/>
              <a:t>current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value</a:t>
            </a:r>
            <a:r>
              <a:rPr lang="es-ES_tradnl" sz="2000" dirty="0" smtClean="0"/>
              <a:t>) – </a:t>
            </a:r>
            <a:r>
              <a:rPr lang="en-GB" sz="2000" dirty="0" smtClean="0"/>
              <a:t>Premium Consumers </a:t>
            </a: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pPr defTabSz="912813"/>
            <a:fld id="{6590D538-2878-4C97-A2C3-A615F23B70CF}" type="slidenum">
              <a:rPr lang="es-ES_tradnl">
                <a:solidFill>
                  <a:srgbClr val="FFFFFF"/>
                </a:solidFill>
              </a:rPr>
              <a:pPr defTabSz="912813"/>
              <a:t>28</a:t>
            </a:fld>
            <a:endParaRPr lang="es-ES_tradnl">
              <a:solidFill>
                <a:srgbClr val="FFFFFF"/>
              </a:solidFill>
            </a:endParaRPr>
          </a:p>
        </p:txBody>
      </p:sp>
      <p:sp>
        <p:nvSpPr>
          <p:cNvPr id="13318" name="Rectangle 11"/>
          <p:cNvSpPr>
            <a:spLocks noChangeArrowheads="1"/>
          </p:cNvSpPr>
          <p:nvPr/>
        </p:nvSpPr>
        <p:spPr bwMode="auto">
          <a:xfrm>
            <a:off x="246187" y="792262"/>
            <a:ext cx="8810501" cy="1243186"/>
          </a:xfrm>
          <a:prstGeom prst="rect">
            <a:avLst/>
          </a:prstGeom>
          <a:noFill/>
          <a:ln w="9525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281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400" b="1">
              <a:solidFill>
                <a:srgbClr val="323232"/>
              </a:solidFill>
              <a:latin typeface="Arial Narrow" pitchFamily="34" charset="0"/>
            </a:endParaRPr>
          </a:p>
        </p:txBody>
      </p:sp>
      <p:sp>
        <p:nvSpPr>
          <p:cNvPr id="13319" name="Rectangle 12"/>
          <p:cNvSpPr>
            <a:spLocks noChangeArrowheads="1"/>
          </p:cNvSpPr>
          <p:nvPr/>
        </p:nvSpPr>
        <p:spPr bwMode="auto">
          <a:xfrm rot="-5400000">
            <a:off x="-283468" y="1371253"/>
            <a:ext cx="925512" cy="1444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defTabSz="9128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000" b="1" dirty="0">
                <a:solidFill>
                  <a:srgbClr val="3399FF"/>
                </a:solidFill>
                <a:latin typeface="Arial Narrow" pitchFamily="34" charset="0"/>
              </a:rPr>
              <a:t>Top Ten</a:t>
            </a:r>
            <a:endParaRPr lang="en-US" sz="1000" b="1" dirty="0">
              <a:solidFill>
                <a:srgbClr val="3399FF"/>
              </a:solidFill>
              <a:latin typeface="Arial Narrow" pitchFamily="34" charset="0"/>
            </a:endParaRP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 flipH="1">
            <a:off x="3923035" y="6199782"/>
            <a:ext cx="4897437" cy="71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defTabSz="9128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969696"/>
                </a:solidFill>
                <a:latin typeface="Arial Narrow" pitchFamily="34" charset="0"/>
                <a:cs typeface="Arial" charset="0"/>
              </a:rPr>
              <a:t>Relative Magnitude</a:t>
            </a:r>
            <a:endParaRPr lang="en-US" sz="1400" b="1" dirty="0">
              <a:solidFill>
                <a:srgbClr val="969696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13321" name="Rectangle 8"/>
          <p:cNvSpPr>
            <a:spLocks noChangeArrowheads="1"/>
          </p:cNvSpPr>
          <p:nvPr/>
        </p:nvSpPr>
        <p:spPr bwMode="auto">
          <a:xfrm flipH="1">
            <a:off x="4355083" y="6237882"/>
            <a:ext cx="288925" cy="71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defTabSz="9128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969696"/>
                </a:solidFill>
                <a:latin typeface="Arial Narrow" pitchFamily="34" charset="0"/>
                <a:cs typeface="Arial" charset="0"/>
              </a:rPr>
              <a:t>0</a:t>
            </a:r>
            <a:endParaRPr lang="en-US" sz="1400" b="1" dirty="0">
              <a:solidFill>
                <a:srgbClr val="969696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13322" name="Rectangle 8"/>
          <p:cNvSpPr>
            <a:spLocks noChangeArrowheads="1"/>
          </p:cNvSpPr>
          <p:nvPr/>
        </p:nvSpPr>
        <p:spPr bwMode="auto">
          <a:xfrm flipH="1">
            <a:off x="8783638" y="6165304"/>
            <a:ext cx="288925" cy="71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defTabSz="9128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969696"/>
                </a:solidFill>
                <a:latin typeface="Arial Narrow" pitchFamily="34" charset="0"/>
                <a:cs typeface="Arial" charset="0"/>
              </a:rPr>
              <a:t>+</a:t>
            </a:r>
            <a:endParaRPr lang="en-US" sz="2400" b="1" dirty="0">
              <a:solidFill>
                <a:srgbClr val="969696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13324" name="Rectangle 8"/>
          <p:cNvSpPr>
            <a:spLocks noChangeArrowheads="1"/>
          </p:cNvSpPr>
          <p:nvPr/>
        </p:nvSpPr>
        <p:spPr bwMode="auto">
          <a:xfrm flipH="1">
            <a:off x="3131840" y="6218832"/>
            <a:ext cx="288925" cy="71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defTabSz="9128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969696"/>
                </a:solidFill>
                <a:latin typeface="Arial Narrow" pitchFamily="34" charset="0"/>
                <a:cs typeface="Arial" charset="0"/>
              </a:rPr>
              <a:t>-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s-ES_tradnl" dirty="0" smtClean="0">
                <a:solidFill>
                  <a:srgbClr val="FFFFFF"/>
                </a:solidFill>
              </a:rPr>
              <a:t>Beyond Philosophy © </a:t>
            </a:r>
            <a:r>
              <a:rPr lang="es-ES_tradnl" dirty="0" err="1" smtClean="0">
                <a:solidFill>
                  <a:srgbClr val="FFFFFF"/>
                </a:solidFill>
              </a:rPr>
              <a:t>All</a:t>
            </a:r>
            <a:r>
              <a:rPr lang="es-ES_tradnl" dirty="0" smtClean="0">
                <a:solidFill>
                  <a:srgbClr val="FFFFFF"/>
                </a:solidFill>
              </a:rPr>
              <a:t> </a:t>
            </a:r>
            <a:r>
              <a:rPr lang="es-ES_tradnl" dirty="0" err="1" smtClean="0">
                <a:solidFill>
                  <a:srgbClr val="FFFFFF"/>
                </a:solidFill>
              </a:rPr>
              <a:t>rights</a:t>
            </a:r>
            <a:r>
              <a:rPr lang="es-ES_tradnl" dirty="0" smtClean="0">
                <a:solidFill>
                  <a:srgbClr val="FFFFFF"/>
                </a:solidFill>
              </a:rPr>
              <a:t> </a:t>
            </a:r>
            <a:r>
              <a:rPr lang="es-ES_tradnl" dirty="0" err="1" smtClean="0">
                <a:solidFill>
                  <a:srgbClr val="FFFFFF"/>
                </a:solidFill>
              </a:rPr>
              <a:t>reserved</a:t>
            </a:r>
            <a:r>
              <a:rPr lang="es-ES_tradnl" dirty="0" smtClean="0">
                <a:solidFill>
                  <a:srgbClr val="FFFFFF"/>
                </a:solidFill>
              </a:rPr>
              <a:t>. 2001-2011</a:t>
            </a:r>
            <a:endParaRPr lang="es-ES_tradnl" dirty="0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6102204" y="548616"/>
            <a:ext cx="1440192" cy="180024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rgbClr val="FFFFFF"/>
                </a:solidFill>
                <a:latin typeface="Arial Narrow" pitchFamily="34" charset="0"/>
              </a:rPr>
              <a:t>Desired by Customer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7722420" y="548616"/>
            <a:ext cx="1350180" cy="180024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rgbClr val="FFFFFF"/>
                </a:solidFill>
                <a:latin typeface="Arial Narrow" pitchFamily="34" charset="0"/>
              </a:rPr>
              <a:t>Effect on Value</a:t>
            </a:r>
          </a:p>
        </p:txBody>
      </p:sp>
    </p:spTree>
    <p:extLst>
      <p:ext uri="{BB962C8B-B14F-4D97-AF65-F5344CB8AC3E}">
        <p14:creationId xmlns:p14="http://schemas.microsoft.com/office/powerpoint/2010/main" xmlns="" val="407523232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D3BE5D-6542-4647-A7B0-2F8EFB7BE2B0}" type="slidenum">
              <a:rPr lang="es-ES_tradnl" smtClean="0"/>
              <a:pPr>
                <a:defRPr/>
              </a:pPr>
              <a:t>29</a:t>
            </a:fld>
            <a:endParaRPr lang="es-ES_tradnl" dirty="0"/>
          </a:p>
        </p:txBody>
      </p:sp>
      <p:sp>
        <p:nvSpPr>
          <p:cNvPr id="5" name="Rectangle 4"/>
          <p:cNvSpPr/>
          <p:nvPr/>
        </p:nvSpPr>
        <p:spPr bwMode="auto">
          <a:xfrm>
            <a:off x="785786" y="836712"/>
            <a:ext cx="8143932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charset="0"/>
              </a:rPr>
              <a:t>Conscious  - Subconscious -  Desired - </a:t>
            </a: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charset="0"/>
              </a:rPr>
              <a:t>Undesired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707268" y="5301208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Emotional  and Subconscious 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pic>
        <p:nvPicPr>
          <p:cNvPr id="17" name="Picture 16" descr="ES Priority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00174"/>
            <a:ext cx="8286776" cy="4680548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788" name="Picture 4" descr="Customer expectations zones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50900" y="228600"/>
            <a:ext cx="7759700" cy="6080125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Beyond Philosophy © All rights reserved. 2001-2010</a:t>
            </a:r>
            <a:endParaRPr lang="es-ES_tradnl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910264" cy="609600"/>
          </a:xfrm>
        </p:spPr>
        <p:txBody>
          <a:bodyPr/>
          <a:lstStyle/>
          <a:p>
            <a:r>
              <a:rPr lang="en-IN" dirty="0" smtClean="0"/>
              <a:t>How do we find out what drives value in the experience?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18B7B3-81AD-47AD-8C6F-0687BFB04096}" type="slidenum">
              <a:rPr lang="es-ES_tradnl" smtClean="0"/>
              <a:pPr>
                <a:defRPr/>
              </a:pPr>
              <a:t>31</a:t>
            </a:fld>
            <a:endParaRPr lang="es-ES_tradnl" dirty="0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96752"/>
            <a:ext cx="7718803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Customer Experience Statement 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&amp; Pyramid </a:t>
            </a:r>
            <a:endParaRPr lang="en-GB" sz="4000" dirty="0">
              <a:solidFill>
                <a:schemeClr val="tx2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809446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700" y="0"/>
            <a:ext cx="7239000" cy="762000"/>
          </a:xfrm>
        </p:spPr>
        <p:txBody>
          <a:bodyPr/>
          <a:lstStyle/>
          <a:p>
            <a:r>
              <a:rPr lang="en-GB" dirty="0" smtClean="0"/>
              <a:t>Customer Experience Statement</a:t>
            </a:r>
            <a:br>
              <a:rPr lang="en-GB" dirty="0" smtClean="0"/>
            </a:br>
            <a:r>
              <a:rPr lang="en-GB" sz="1800" dirty="0" smtClean="0"/>
              <a:t>Spreading CE initiatives into the organisation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18B7B3-81AD-47AD-8C6F-0687BFB04096}" type="slidenum">
              <a:rPr lang="es-ES_tradnl" smtClean="0"/>
              <a:pPr>
                <a:defRPr/>
              </a:pPr>
              <a:t>33</a:t>
            </a:fld>
            <a:endParaRPr lang="es-ES_tradnl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 l="24323" t="26920" r="42734" b="16927"/>
          <a:stretch>
            <a:fillRect/>
          </a:stretch>
        </p:blipFill>
        <p:spPr bwMode="auto">
          <a:xfrm>
            <a:off x="4932040" y="908720"/>
            <a:ext cx="3748617" cy="5111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4032448" cy="511256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180975" lvl="0" indent="-180975" algn="just" eaLnBrk="1" hangingPunct="1">
              <a:spcBef>
                <a:spcPct val="0"/>
              </a:spcBef>
              <a:buClrTx/>
              <a:buFontTx/>
              <a:buChar char="•"/>
              <a:tabLst>
                <a:tab pos="450850" algn="l"/>
                <a:tab pos="900113" algn="l"/>
                <a:tab pos="1349375" algn="l"/>
                <a:tab pos="2249488" algn="l"/>
                <a:tab pos="2700338" algn="l"/>
                <a:tab pos="3149600" algn="l"/>
                <a:tab pos="3600450" algn="l"/>
                <a:tab pos="4049713" algn="l"/>
                <a:tab pos="4500563" algn="l"/>
                <a:tab pos="4949825" algn="l"/>
                <a:tab pos="5400675" algn="l"/>
                <a:tab pos="5849938" algn="l"/>
              </a:tabLst>
            </a:pPr>
            <a:r>
              <a:rPr lang="en-US" sz="1400" b="1" u="sng" dirty="0" smtClean="0">
                <a:solidFill>
                  <a:srgbClr val="000000"/>
                </a:solidFill>
                <a:latin typeface="Arial" pitchFamily="34" charset="0"/>
                <a:ea typeface="ヒラギノ角ゴ Pro W3" charset="0"/>
                <a:cs typeface="Arial" pitchFamily="34" charset="0"/>
              </a:rPr>
              <a:t>Aim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ea typeface="ヒラギノ角ゴ Pro W3" charset="0"/>
                <a:cs typeface="Arial" pitchFamily="34" charset="0"/>
              </a:rPr>
              <a:t>: To use the brand statements and/ or  CE input (such as the desired state experience) to define the guiding principles that sit behind the Customer Experience.  These principles will guide employee behaviour. </a:t>
            </a:r>
          </a:p>
          <a:p>
            <a:pPr marL="180975" lvl="0" indent="-180975" algn="just" eaLnBrk="1" hangingPunct="1">
              <a:spcBef>
                <a:spcPct val="0"/>
              </a:spcBef>
              <a:buClrTx/>
              <a:buFontTx/>
              <a:buChar char="•"/>
              <a:tabLst>
                <a:tab pos="450850" algn="l"/>
                <a:tab pos="900113" algn="l"/>
                <a:tab pos="1349375" algn="l"/>
                <a:tab pos="2249488" algn="l"/>
                <a:tab pos="2700338" algn="l"/>
                <a:tab pos="3149600" algn="l"/>
                <a:tab pos="3600450" algn="l"/>
                <a:tab pos="4049713" algn="l"/>
                <a:tab pos="4500563" algn="l"/>
                <a:tab pos="4949825" algn="l"/>
                <a:tab pos="5400675" algn="l"/>
                <a:tab pos="5849938" algn="l"/>
              </a:tabLst>
            </a:pPr>
            <a:endParaRPr lang="en-US" sz="1400" dirty="0" smtClean="0">
              <a:solidFill>
                <a:schemeClr val="tx1"/>
              </a:solidFill>
              <a:latin typeface="Arial" pitchFamily="34" charset="0"/>
            </a:endParaRPr>
          </a:p>
          <a:p>
            <a:pPr marL="180975" lvl="0" indent="-180975" algn="just">
              <a:spcBef>
                <a:spcPct val="0"/>
              </a:spcBef>
              <a:buClrTx/>
              <a:buFontTx/>
              <a:buChar char="•"/>
              <a:tabLst>
                <a:tab pos="450850" algn="l"/>
                <a:tab pos="900113" algn="l"/>
                <a:tab pos="1349375" algn="l"/>
                <a:tab pos="2249488" algn="l"/>
                <a:tab pos="2700338" algn="l"/>
                <a:tab pos="3149600" algn="l"/>
                <a:tab pos="3600450" algn="l"/>
                <a:tab pos="4049713" algn="l"/>
                <a:tab pos="4500563" algn="l"/>
                <a:tab pos="4949825" algn="l"/>
                <a:tab pos="5400675" algn="l"/>
                <a:tab pos="5849938" algn="l"/>
              </a:tabLst>
            </a:pPr>
            <a:r>
              <a:rPr lang="en-US" sz="1400" b="1" u="sng" dirty="0" smtClean="0">
                <a:solidFill>
                  <a:srgbClr val="000000"/>
                </a:solidFill>
                <a:latin typeface="Arial" pitchFamily="34" charset="0"/>
                <a:ea typeface="ヒラギノ角ゴ Pro W3" charset="0"/>
                <a:cs typeface="Arial" pitchFamily="34" charset="0"/>
              </a:rPr>
              <a:t>Output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ea typeface="ヒラギノ角ゴ Pro W3" charset="0"/>
                <a:cs typeface="Arial" pitchFamily="34" charset="0"/>
              </a:rPr>
              <a:t>: a series of statements or other expression of the CES principles to guide employee behaviour. These will also be conceptualized visually to aid communication inside the company.</a:t>
            </a:r>
          </a:p>
          <a:p>
            <a:pPr marL="180975" lvl="0" indent="-180975" algn="just">
              <a:spcBef>
                <a:spcPct val="0"/>
              </a:spcBef>
              <a:buClrTx/>
              <a:buFontTx/>
              <a:buChar char="•"/>
              <a:tabLst>
                <a:tab pos="450850" algn="l"/>
                <a:tab pos="900113" algn="l"/>
                <a:tab pos="1349375" algn="l"/>
                <a:tab pos="2249488" algn="l"/>
                <a:tab pos="2700338" algn="l"/>
                <a:tab pos="3149600" algn="l"/>
                <a:tab pos="3600450" algn="l"/>
                <a:tab pos="4049713" algn="l"/>
                <a:tab pos="4500563" algn="l"/>
                <a:tab pos="4949825" algn="l"/>
                <a:tab pos="5400675" algn="l"/>
                <a:tab pos="5849938" algn="l"/>
              </a:tabLst>
            </a:pPr>
            <a:endParaRPr lang="en-GB" sz="1400" dirty="0" smtClean="0">
              <a:solidFill>
                <a:srgbClr val="000000"/>
              </a:solidFill>
              <a:latin typeface="Arial" pitchFamily="34" charset="0"/>
              <a:ea typeface="ヒラギノ角ゴ Pro W3" charset="0"/>
              <a:cs typeface="Arial" pitchFamily="34" charset="0"/>
            </a:endParaRPr>
          </a:p>
          <a:p>
            <a:pPr marL="180975" lvl="0" indent="-180975" algn="just">
              <a:spcBef>
                <a:spcPct val="0"/>
              </a:spcBef>
              <a:buClrTx/>
              <a:buFontTx/>
              <a:buChar char="•"/>
              <a:tabLst>
                <a:tab pos="450850" algn="l"/>
                <a:tab pos="900113" algn="l"/>
                <a:tab pos="1349375" algn="l"/>
                <a:tab pos="2249488" algn="l"/>
                <a:tab pos="2700338" algn="l"/>
                <a:tab pos="3149600" algn="l"/>
                <a:tab pos="3600450" algn="l"/>
                <a:tab pos="4049713" algn="l"/>
                <a:tab pos="4500563" algn="l"/>
                <a:tab pos="4949825" algn="l"/>
                <a:tab pos="5400675" algn="l"/>
                <a:tab pos="5849938" algn="l"/>
              </a:tabLst>
            </a:pPr>
            <a:r>
              <a:rPr lang="en-GB" sz="1400" b="1" u="sng" dirty="0" smtClean="0">
                <a:solidFill>
                  <a:srgbClr val="000000"/>
                </a:solidFill>
                <a:latin typeface="Arial" pitchFamily="34" charset="0"/>
                <a:ea typeface="ヒラギノ角ゴ Pro W3" charset="0"/>
                <a:cs typeface="Arial" pitchFamily="34" charset="0"/>
              </a:rPr>
              <a:t>Resource Requirements</a:t>
            </a:r>
            <a:r>
              <a:rPr lang="en-GB" sz="1400" dirty="0" smtClean="0">
                <a:solidFill>
                  <a:srgbClr val="000000"/>
                </a:solidFill>
                <a:latin typeface="Arial" pitchFamily="34" charset="0"/>
                <a:ea typeface="ヒラギノ角ゴ Pro W3" charset="0"/>
                <a:cs typeface="Arial" pitchFamily="34" charset="0"/>
              </a:rPr>
              <a:t>: a workshop with key CE stakeholders.  This will use CE techniques as well as input from preceding CE research such as Emotional Signature</a:t>
            </a:r>
            <a:r>
              <a:rPr lang="en-GB" sz="1400" dirty="0" smtClean="0">
                <a:solidFill>
                  <a:srgbClr val="000000"/>
                </a:solidFill>
                <a:latin typeface="Arial Narrow"/>
                <a:ea typeface="ヒラギノ角ゴ Pro W3" charset="0"/>
                <a:cs typeface="Arial" pitchFamily="34" charset="0"/>
              </a:rPr>
              <a:t>®</a:t>
            </a:r>
            <a:r>
              <a:rPr lang="en-GB" sz="1400" dirty="0" smtClean="0">
                <a:solidFill>
                  <a:srgbClr val="000000"/>
                </a:solidFill>
                <a:latin typeface="Arial" pitchFamily="34" charset="0"/>
                <a:ea typeface="ヒラギノ角ゴ Pro W3" charset="0"/>
                <a:cs typeface="Arial" pitchFamily="34" charset="0"/>
              </a:rPr>
              <a:t> and Journey Mapping to derive a set of principles.</a:t>
            </a:r>
            <a:endParaRPr lang="en-US" sz="1400" dirty="0" smtClean="0">
              <a:solidFill>
                <a:srgbClr val="000000"/>
              </a:solidFill>
              <a:latin typeface="Arial" pitchFamily="34" charset="0"/>
              <a:ea typeface="ヒラギノ角ゴ Pro W3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q"/>
            </a:pPr>
            <a:endParaRPr lang="en-GB" sz="1400" dirty="0" smtClean="0">
              <a:cs typeface="Arial" charset="0"/>
            </a:endParaRPr>
          </a:p>
          <a:p>
            <a:pPr marL="457200" indent="-457200">
              <a:buFont typeface="Wingdings" pitchFamily="2" charset="2"/>
              <a:buChar char="q"/>
            </a:pPr>
            <a:endParaRPr lang="en-GB" sz="1400" dirty="0" smtClean="0">
              <a:cs typeface="Arial" charset="0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Thames Water</a:t>
            </a:r>
            <a:endParaRPr lang="en-GB" sz="2000" dirty="0"/>
          </a:p>
        </p:txBody>
      </p:sp>
      <p:pic>
        <p:nvPicPr>
          <p:cNvPr id="6" name="Content Placeholder 5" descr="DSCF0461.JPG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24" y="1014410"/>
            <a:ext cx="6457976" cy="4843482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2A279B-4926-4757-A120-D96112023CCB}" type="slidenum">
              <a:rPr lang="es-ES_tradnl" smtClean="0">
                <a:solidFill>
                  <a:srgbClr val="FFFFFF"/>
                </a:solidFill>
              </a:rPr>
              <a:pPr>
                <a:defRPr/>
              </a:pPr>
              <a:t>34</a:t>
            </a:fld>
            <a:endParaRPr lang="es-ES_tradnl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lnSpc>
                <a:spcPct val="107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lnSpc>
                <a:spcPct val="107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lnSpc>
                <a:spcPct val="107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lnSpc>
                <a:spcPct val="107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E0FBFF0-378A-407C-8640-5D523A78ABC0}" type="slidenum">
              <a:rPr lang="en-US" smtClean="0">
                <a:solidFill>
                  <a:srgbClr val="000000"/>
                </a:solidFill>
              </a:rPr>
              <a:pPr/>
              <a:t>35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287338"/>
            <a:ext cx="7989888" cy="1412875"/>
          </a:xfrm>
        </p:spPr>
        <p:txBody>
          <a:bodyPr/>
          <a:lstStyle/>
          <a:p>
            <a:pPr eaLnBrk="1" hangingPunct="1"/>
            <a:r>
              <a:rPr lang="en-GB" sz="2400" smtClean="0"/>
              <a:t>Maersk Line Customer Experience Statement</a:t>
            </a:r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571472" y="1643050"/>
            <a:ext cx="7329487" cy="357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873125" rtl="1">
              <a:lnSpc>
                <a:spcPct val="111000"/>
              </a:lnSpc>
              <a:spcBef>
                <a:spcPct val="20000"/>
              </a:spcBef>
            </a:pPr>
            <a:r>
              <a:rPr lang="en-GB" dirty="0" smtClean="0">
                <a:solidFill>
                  <a:srgbClr val="000000"/>
                </a:solidFill>
                <a:latin typeface="Verdana" pitchFamily="34" charset="0"/>
                <a:cs typeface="+mn-cs"/>
              </a:rPr>
              <a:t>- our goal for every customer experience</a:t>
            </a:r>
            <a:endParaRPr lang="en-US" dirty="0" smtClean="0">
              <a:solidFill>
                <a:srgbClr val="2F454E"/>
              </a:solidFill>
              <a:latin typeface="Verdana" pitchFamily="34" charset="0"/>
              <a:cs typeface="+mn-cs"/>
            </a:endParaRPr>
          </a:p>
          <a:p>
            <a:pPr algn="r" defTabSz="873125">
              <a:lnSpc>
                <a:spcPct val="111000"/>
              </a:lnSpc>
              <a:spcBef>
                <a:spcPct val="20000"/>
              </a:spcBef>
            </a:pPr>
            <a:endParaRPr lang="en-US" dirty="0" smtClean="0">
              <a:solidFill>
                <a:srgbClr val="000000"/>
              </a:solidFill>
              <a:latin typeface="Verdana" pitchFamily="34" charset="0"/>
              <a:cs typeface="+mn-cs"/>
            </a:endParaRPr>
          </a:p>
          <a:p>
            <a:pPr algn="ctr" defTabSz="873125" rtl="1">
              <a:lnSpc>
                <a:spcPct val="111000"/>
              </a:lnSpc>
              <a:spcBef>
                <a:spcPct val="20000"/>
              </a:spcBef>
            </a:pPr>
            <a:endParaRPr lang="en-US" dirty="0" smtClean="0">
              <a:solidFill>
                <a:srgbClr val="000000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122902" name="Rectangle 14"/>
          <p:cNvSpPr>
            <a:spLocks noChangeArrowheads="1"/>
          </p:cNvSpPr>
          <p:nvPr/>
        </p:nvSpPr>
        <p:spPr bwMode="auto">
          <a:xfrm>
            <a:off x="576263" y="2090738"/>
            <a:ext cx="7667625" cy="372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defTabSz="873125">
              <a:spcAft>
                <a:spcPct val="80000"/>
              </a:spcAft>
            </a:pPr>
            <a:r>
              <a:rPr lang="en-US" sz="4300" b="1" smtClean="0">
                <a:solidFill>
                  <a:srgbClr val="69B8D6"/>
                </a:solidFill>
                <a:latin typeface="Verdana" pitchFamily="34" charset="0"/>
              </a:rPr>
              <a:t>Trust</a:t>
            </a:r>
            <a:r>
              <a:rPr lang="en-US" sz="1600" b="1" smtClean="0">
                <a:solidFill>
                  <a:srgbClr val="69B8D6"/>
                </a:solidFill>
                <a:latin typeface="Verdana" pitchFamily="34" charset="0"/>
              </a:rPr>
              <a:t/>
            </a:r>
            <a:br>
              <a:rPr lang="en-US" sz="1600" b="1" smtClean="0">
                <a:solidFill>
                  <a:srgbClr val="69B8D6"/>
                </a:solidFill>
                <a:latin typeface="Verdana" pitchFamily="34" charset="0"/>
              </a:rPr>
            </a:br>
            <a:r>
              <a:rPr lang="en-US" sz="1600" smtClean="0">
                <a:solidFill>
                  <a:srgbClr val="2F454E"/>
                </a:solidFill>
                <a:latin typeface="Verdana" pitchFamily="34" charset="0"/>
              </a:rPr>
              <a:t>Be honest, set realistic expectations, follow-up on your commitments</a:t>
            </a:r>
          </a:p>
          <a:p>
            <a:pPr algn="ctr" defTabSz="873125">
              <a:spcAft>
                <a:spcPct val="80000"/>
              </a:spcAft>
            </a:pPr>
            <a:r>
              <a:rPr lang="en-US" sz="4300" b="1" smtClean="0">
                <a:solidFill>
                  <a:srgbClr val="69B8D6"/>
                </a:solidFill>
                <a:latin typeface="Verdana" pitchFamily="34" charset="0"/>
              </a:rPr>
              <a:t>Cared For</a:t>
            </a:r>
            <a:br>
              <a:rPr lang="en-US" sz="4300" b="1" smtClean="0">
                <a:solidFill>
                  <a:srgbClr val="69B8D6"/>
                </a:solidFill>
                <a:latin typeface="Verdana" pitchFamily="34" charset="0"/>
              </a:rPr>
            </a:br>
            <a:r>
              <a:rPr lang="en-US" sz="1600" smtClean="0">
                <a:solidFill>
                  <a:srgbClr val="2F454E"/>
                </a:solidFill>
                <a:latin typeface="Verdana" pitchFamily="34" charset="0"/>
              </a:rPr>
              <a:t>Know your customer, be proactive, be adaptable</a:t>
            </a:r>
          </a:p>
          <a:p>
            <a:pPr algn="ctr" defTabSz="873125">
              <a:spcAft>
                <a:spcPct val="80000"/>
              </a:spcAft>
            </a:pPr>
            <a:r>
              <a:rPr lang="en-US" sz="4300" b="1" smtClean="0">
                <a:solidFill>
                  <a:srgbClr val="69B8D6"/>
                </a:solidFill>
                <a:latin typeface="Verdana" pitchFamily="34" charset="0"/>
              </a:rPr>
              <a:t>Pleased</a:t>
            </a:r>
            <a:br>
              <a:rPr lang="en-US" sz="4300" b="1" smtClean="0">
                <a:solidFill>
                  <a:srgbClr val="69B8D6"/>
                </a:solidFill>
                <a:latin typeface="Verdana" pitchFamily="34" charset="0"/>
              </a:rPr>
            </a:br>
            <a:r>
              <a:rPr lang="en-US" sz="1600" smtClean="0">
                <a:solidFill>
                  <a:srgbClr val="2F454E"/>
                </a:solidFill>
                <a:latin typeface="Verdana" pitchFamily="34" charset="0"/>
              </a:rPr>
              <a:t>Take ownership, show enthusiasm, do a little bit extra</a:t>
            </a:r>
          </a:p>
        </p:txBody>
      </p:sp>
      <p:sp>
        <p:nvSpPr>
          <p:cNvPr id="7174" name="Rectangle 23"/>
          <p:cNvSpPr>
            <a:spLocks noChangeArrowheads="1"/>
          </p:cNvSpPr>
          <p:nvPr/>
        </p:nvSpPr>
        <p:spPr bwMode="auto">
          <a:xfrm>
            <a:off x="142875" y="6086475"/>
            <a:ext cx="1533525" cy="6286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>
              <a:lnSpc>
                <a:spcPct val="107000"/>
              </a:lnSpc>
            </a:pPr>
            <a:endParaRPr lang="en-US" sz="1400" smtClean="0">
              <a:solidFill>
                <a:srgbClr val="000000"/>
              </a:solidFill>
              <a:latin typeface="Verdana" pitchFamily="34" charset="0"/>
              <a:cs typeface="+mn-cs"/>
            </a:endParaRPr>
          </a:p>
        </p:txBody>
      </p:sp>
      <p:pic>
        <p:nvPicPr>
          <p:cNvPr id="7175" name="Picture 24" descr="CELogo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3" y="6299200"/>
            <a:ext cx="10255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29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29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2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D5FF827-642E-4DC6-BF38-B7304653BB07}" type="slidenum">
              <a:rPr lang="es-ES_tradnl" smtClean="0"/>
              <a:pPr/>
              <a:t>36</a:t>
            </a:fld>
            <a:endParaRPr lang="es-ES_tradnl" dirty="0" smtClean="0"/>
          </a:p>
        </p:txBody>
      </p:sp>
      <p:sp>
        <p:nvSpPr>
          <p:cNvPr id="10138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0"/>
            <a:ext cx="8388350" cy="801688"/>
          </a:xfrm>
          <a:noFill/>
        </p:spPr>
        <p:txBody>
          <a:bodyPr/>
          <a:lstStyle/>
          <a:p>
            <a:pPr eaLnBrk="1" hangingPunct="1"/>
            <a:r>
              <a:rPr lang="en-GB" dirty="0" smtClean="0"/>
              <a:t>Pyramid</a:t>
            </a:r>
            <a:br>
              <a:rPr lang="en-GB" dirty="0" smtClean="0"/>
            </a:br>
            <a:r>
              <a:rPr lang="en-GB" sz="1800" dirty="0" smtClean="0"/>
              <a:t>Spreading CE initiatives at the departmental level</a:t>
            </a:r>
            <a:endParaRPr lang="en-GB" dirty="0" smtClean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211960" y="1268760"/>
            <a:ext cx="4536504" cy="3744415"/>
            <a:chOff x="2684" y="1296"/>
            <a:chExt cx="2940" cy="2169"/>
          </a:xfrm>
        </p:grpSpPr>
        <p:pic>
          <p:nvPicPr>
            <p:cNvPr id="101382" name="Picture 4" descr="Fig9_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684" y="1334"/>
              <a:ext cx="2910" cy="2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1383" name="Rectangle 5"/>
            <p:cNvSpPr>
              <a:spLocks noChangeArrowheads="1"/>
            </p:cNvSpPr>
            <p:nvPr/>
          </p:nvSpPr>
          <p:spPr bwMode="auto">
            <a:xfrm>
              <a:off x="4264" y="1296"/>
              <a:ext cx="1360" cy="2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8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2001-2011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67544" y="1052736"/>
            <a:ext cx="3456384" cy="50405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180975" marR="0" lvl="0" indent="-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900113" algn="l"/>
                <a:tab pos="1349375" algn="l"/>
                <a:tab pos="2249488" algn="l"/>
                <a:tab pos="2700338" algn="l"/>
                <a:tab pos="3149600" algn="l"/>
                <a:tab pos="3600450" algn="l"/>
                <a:tab pos="4049713" algn="l"/>
                <a:tab pos="4500563" algn="l"/>
                <a:tab pos="4949825" algn="l"/>
                <a:tab pos="5400675" algn="l"/>
                <a:tab pos="5849938" algn="l"/>
              </a:tabLst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Aim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:</a:t>
            </a:r>
            <a:r>
              <a:rPr kumimoji="0" lang="en-US" sz="14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 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to</a:t>
            </a:r>
            <a:r>
              <a:rPr kumimoji="0" lang="en-US" sz="14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ea typeface="ヒラギノ角ゴ Pro W3" charset="0"/>
                <a:cs typeface="Arial" pitchFamily="34" charset="0"/>
              </a:rPr>
              <a:t>translate the Customer Experience Statement into actionable and measureable initiatives.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ヒラギノ角ゴ Pro W3" charset="0"/>
              <a:cs typeface="Arial" pitchFamily="34" charset="0"/>
            </a:endParaRPr>
          </a:p>
          <a:p>
            <a:pPr marL="180975" marR="0" lvl="0" indent="-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900113" algn="l"/>
                <a:tab pos="1349375" algn="l"/>
                <a:tab pos="2249488" algn="l"/>
                <a:tab pos="2700338" algn="l"/>
                <a:tab pos="3149600" algn="l"/>
                <a:tab pos="3600450" algn="l"/>
                <a:tab pos="4049713" algn="l"/>
                <a:tab pos="4500563" algn="l"/>
                <a:tab pos="4949825" algn="l"/>
                <a:tab pos="5400675" algn="l"/>
                <a:tab pos="5849938" algn="l"/>
              </a:tabLst>
            </a:pPr>
            <a:endParaRPr kumimoji="0" lang="en-US" sz="14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0975" lvl="0" indent="-180975" algn="just">
              <a:buFontTx/>
              <a:buChar char="•"/>
              <a:tabLst>
                <a:tab pos="450850" algn="l"/>
                <a:tab pos="900113" algn="l"/>
                <a:tab pos="1349375" algn="l"/>
                <a:tab pos="2249488" algn="l"/>
                <a:tab pos="2700338" algn="l"/>
                <a:tab pos="3149600" algn="l"/>
                <a:tab pos="3600450" algn="l"/>
                <a:tab pos="4049713" algn="l"/>
                <a:tab pos="4500563" algn="l"/>
                <a:tab pos="4949825" algn="l"/>
                <a:tab pos="5400675" algn="l"/>
                <a:tab pos="5849938" algn="l"/>
              </a:tabLst>
            </a:pPr>
            <a:r>
              <a:rPr kumimoji="0" lang="en-US" sz="1400" b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Output</a:t>
            </a:r>
            <a:r>
              <a:rPr kumimoji="0" lang="en-US" sz="14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: 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ea typeface="ヒラギノ角ゴ Pro W3" charset="0"/>
                <a:cs typeface="Arial" pitchFamily="34" charset="0"/>
              </a:rPr>
              <a:t>actionable and measurable CES initiatives designed from the ‘ground-up’ (e.g., by departments); being defined at a department level also helps achieve buy-in to any CE programme.</a:t>
            </a:r>
            <a:endParaRPr kumimoji="0" lang="en-US" sz="140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ヒラギノ角ゴ Pro W3" charset="0"/>
              <a:cs typeface="Arial" pitchFamily="34" charset="0"/>
            </a:endParaRPr>
          </a:p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900113" algn="l"/>
                <a:tab pos="1349375" algn="l"/>
                <a:tab pos="2249488" algn="l"/>
                <a:tab pos="2700338" algn="l"/>
                <a:tab pos="3149600" algn="l"/>
                <a:tab pos="3600450" algn="l"/>
                <a:tab pos="4049713" algn="l"/>
                <a:tab pos="4500563" algn="l"/>
                <a:tab pos="4949825" algn="l"/>
                <a:tab pos="5400675" algn="l"/>
                <a:tab pos="5849938" algn="l"/>
              </a:tabLst>
            </a:pPr>
            <a:endParaRPr lang="en-GB" sz="1400" dirty="0" smtClean="0">
              <a:solidFill>
                <a:srgbClr val="000000"/>
              </a:solidFill>
              <a:latin typeface="Arial" pitchFamily="34" charset="0"/>
              <a:ea typeface="ヒラギノ角ゴ Pro W3" charset="0"/>
              <a:cs typeface="Arial" pitchFamily="34" charset="0"/>
            </a:endParaRPr>
          </a:p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900113" algn="l"/>
                <a:tab pos="1349375" algn="l"/>
                <a:tab pos="2249488" algn="l"/>
                <a:tab pos="2700338" algn="l"/>
                <a:tab pos="3149600" algn="l"/>
                <a:tab pos="3600450" algn="l"/>
                <a:tab pos="4049713" algn="l"/>
                <a:tab pos="4500563" algn="l"/>
                <a:tab pos="4949825" algn="l"/>
                <a:tab pos="5400675" algn="l"/>
                <a:tab pos="5849938" algn="l"/>
              </a:tabLst>
            </a:pPr>
            <a:r>
              <a:rPr kumimoji="0" lang="en-GB" sz="1400" b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Resource Requirements</a:t>
            </a:r>
            <a:r>
              <a:rPr kumimoji="0" lang="en-GB" sz="14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: </a:t>
            </a:r>
            <a:r>
              <a:rPr kumimoji="0" lang="en-GB" sz="140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a set of workshops  involving key stakeholders in departments/ programmes within X where an experience change is required. </a:t>
            </a:r>
            <a:endParaRPr kumimoji="0" lang="en-US" sz="140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ヒラギノ角ゴ Pro W3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CAC398-0E2F-4490-93F7-EC7C841E6A44}" type="slidenum">
              <a:rPr lang="es-ES_tradnl" smtClean="0"/>
              <a:pPr>
                <a:defRPr/>
              </a:pPr>
              <a:t>37</a:t>
            </a:fld>
            <a:endParaRPr lang="es-ES_tradnl" dirty="0"/>
          </a:p>
        </p:txBody>
      </p: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4763" y="0"/>
            <a:ext cx="9134475" cy="64071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4763" y="0"/>
            <a:ext cx="9134475" cy="64071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4763" y="0"/>
            <a:ext cx="9134475" cy="64071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57224" y="1214422"/>
            <a:ext cx="7634277" cy="371477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Journey Mapping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685800" y="1142984"/>
            <a:ext cx="7772400" cy="4343416"/>
          </a:xfrm>
        </p:spPr>
        <p:txBody>
          <a:bodyPr/>
          <a:lstStyle/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pPr algn="ctr">
              <a:buNone/>
            </a:pPr>
            <a:r>
              <a:rPr lang="en-US" sz="3600" b="1" dirty="0" smtClean="0">
                <a:solidFill>
                  <a:srgbClr val="FFC000"/>
                </a:solidFill>
              </a:rPr>
              <a:t> </a:t>
            </a:r>
            <a:endParaRPr lang="en-US" b="1" i="1" u="sng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IN" b="1" u="sn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D3BE5D-6542-4647-A7B0-2F8EFB7BE2B0}" type="slidenum">
              <a:rPr lang="es-ES_tradnl" smtClean="0"/>
              <a:pPr>
                <a:defRPr/>
              </a:pPr>
              <a:t>38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707268" y="836712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Rational and Conscious 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838200" y="152400"/>
            <a:ext cx="7239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" name="Picture 10" descr="step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9925" y="2590800"/>
            <a:ext cx="2724150" cy="167640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3"/>
          <p:cNvSpPr>
            <a:spLocks noGrp="1"/>
          </p:cNvSpPr>
          <p:nvPr>
            <p:ph type="title"/>
          </p:nvPr>
        </p:nvSpPr>
        <p:spPr>
          <a:xfrm>
            <a:off x="755650" y="0"/>
            <a:ext cx="7239000" cy="762000"/>
          </a:xfrm>
        </p:spPr>
        <p:txBody>
          <a:bodyPr/>
          <a:lstStyle/>
          <a:p>
            <a:r>
              <a:rPr lang="en-GB" dirty="0" smtClean="0"/>
              <a:t>Journey Mapping</a:t>
            </a:r>
            <a:br>
              <a:rPr lang="en-GB" dirty="0" smtClean="0"/>
            </a:br>
            <a:r>
              <a:rPr lang="en-GB" sz="1800" dirty="0" smtClean="0"/>
              <a:t>Step 1: Walking the experience of being a customer (customer mirror)</a:t>
            </a:r>
            <a:endParaRPr lang="en-US" dirty="0" smtClean="0"/>
          </a:p>
        </p:txBody>
      </p:sp>
      <p:sp>
        <p:nvSpPr>
          <p:cNvPr id="14340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377090C-B153-443B-9864-0C3E8945FBF0}" type="slidenum">
              <a:rPr lang="es-ES_tradnl" smtClean="0">
                <a:latin typeface="Arial" pitchFamily="34" charset="0"/>
              </a:rPr>
              <a:pPr/>
              <a:t>39</a:t>
            </a:fld>
            <a:endParaRPr lang="es-ES_tradnl" dirty="0" smtClean="0">
              <a:latin typeface="Arial" pitchFamily="34" charset="0"/>
            </a:endParaRPr>
          </a:p>
        </p:txBody>
      </p:sp>
      <p:pic>
        <p:nvPicPr>
          <p:cNvPr id="13" name="Picture 4" descr="DSC02025"/>
          <p:cNvPicPr>
            <a:picLocks noChangeAspect="1" noChangeArrowheads="1"/>
          </p:cNvPicPr>
          <p:nvPr/>
        </p:nvPicPr>
        <p:blipFill>
          <a:blip r:embed="rId2" cstate="print"/>
          <a:srcRect b="21198"/>
          <a:stretch>
            <a:fillRect/>
          </a:stretch>
        </p:blipFill>
        <p:spPr bwMode="auto">
          <a:xfrm>
            <a:off x="4860032" y="908720"/>
            <a:ext cx="3305822" cy="22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755576" y="908720"/>
            <a:ext cx="3600400" cy="488552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180975" marR="0" lvl="0" indent="-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900113" algn="l"/>
                <a:tab pos="1349375" algn="l"/>
                <a:tab pos="2249488" algn="l"/>
                <a:tab pos="2700338" algn="l"/>
                <a:tab pos="3149600" algn="l"/>
                <a:tab pos="3600450" algn="l"/>
                <a:tab pos="4049713" algn="l"/>
                <a:tab pos="4500563" algn="l"/>
                <a:tab pos="4949825" algn="l"/>
                <a:tab pos="5400675" algn="l"/>
                <a:tab pos="5849938" algn="l"/>
              </a:tabLst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Aim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:</a:t>
            </a:r>
            <a:r>
              <a:rPr kumimoji="0" lang="en-US" sz="14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 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to walk the experience of being a customer as</a:t>
            </a:r>
            <a:r>
              <a:rPr kumimoji="0" lang="en-US" sz="14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 far as possible over the defined experiences as well as conduct depth interviews (or in  Experience Wall) using CE journey techniques / Experience Psychology checklist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ea typeface="ヒラギノ角ゴ Pro W3" charset="0"/>
                <a:cs typeface="Arial" pitchFamily="34" charset="0"/>
              </a:rPr>
              <a:t>.  </a:t>
            </a:r>
          </a:p>
          <a:p>
            <a:pPr marL="180975" marR="0" lvl="0" indent="-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900113" algn="l"/>
                <a:tab pos="1349375" algn="l"/>
                <a:tab pos="2249488" algn="l"/>
                <a:tab pos="2700338" algn="l"/>
                <a:tab pos="3149600" algn="l"/>
                <a:tab pos="3600450" algn="l"/>
                <a:tab pos="4049713" algn="l"/>
                <a:tab pos="4500563" algn="l"/>
                <a:tab pos="4949825" algn="l"/>
                <a:tab pos="5400675" algn="l"/>
                <a:tab pos="5849938" algn="l"/>
              </a:tabLst>
            </a:pPr>
            <a:endParaRPr kumimoji="0" lang="en-US" sz="14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900113" algn="l"/>
                <a:tab pos="1349375" algn="l"/>
                <a:tab pos="2249488" algn="l"/>
                <a:tab pos="2700338" algn="l"/>
                <a:tab pos="3149600" algn="l"/>
                <a:tab pos="3600450" algn="l"/>
                <a:tab pos="4049713" algn="l"/>
                <a:tab pos="4500563" algn="l"/>
                <a:tab pos="4949825" algn="l"/>
                <a:tab pos="5400675" algn="l"/>
                <a:tab pos="5849938" algn="l"/>
              </a:tabLst>
            </a:pPr>
            <a:r>
              <a:rPr kumimoji="0" lang="en-US" sz="1400" b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Output</a:t>
            </a:r>
            <a:r>
              <a:rPr kumimoji="0" lang="en-US" sz="14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: 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ea typeface="ヒラギノ角ゴ Pro W3" charset="0"/>
                <a:cs typeface="Arial" pitchFamily="34" charset="0"/>
              </a:rPr>
              <a:t>completed interviews and completion of associated Mirror activity (walk the experience).</a:t>
            </a:r>
            <a:endParaRPr kumimoji="0" lang="en-US" sz="140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ヒラギノ角ゴ Pro W3" charset="0"/>
              <a:cs typeface="Arial" pitchFamily="34" charset="0"/>
            </a:endParaRPr>
          </a:p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900113" algn="l"/>
                <a:tab pos="1349375" algn="l"/>
                <a:tab pos="2249488" algn="l"/>
                <a:tab pos="2700338" algn="l"/>
                <a:tab pos="3149600" algn="l"/>
                <a:tab pos="3600450" algn="l"/>
                <a:tab pos="4049713" algn="l"/>
                <a:tab pos="4500563" algn="l"/>
                <a:tab pos="4949825" algn="l"/>
                <a:tab pos="5400675" algn="l"/>
                <a:tab pos="5849938" algn="l"/>
              </a:tabLst>
            </a:pPr>
            <a:endParaRPr lang="en-GB" sz="1400" dirty="0" smtClean="0">
              <a:solidFill>
                <a:srgbClr val="000000"/>
              </a:solidFill>
              <a:latin typeface="Arial" pitchFamily="34" charset="0"/>
              <a:ea typeface="ヒラギノ角ゴ Pro W3" charset="0"/>
              <a:cs typeface="Arial" pitchFamily="34" charset="0"/>
            </a:endParaRPr>
          </a:p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900113" algn="l"/>
                <a:tab pos="1349375" algn="l"/>
                <a:tab pos="2249488" algn="l"/>
                <a:tab pos="2700338" algn="l"/>
                <a:tab pos="3149600" algn="l"/>
                <a:tab pos="3600450" algn="l"/>
                <a:tab pos="4049713" algn="l"/>
                <a:tab pos="4500563" algn="l"/>
                <a:tab pos="4949825" algn="l"/>
                <a:tab pos="5400675" algn="l"/>
                <a:tab pos="5849938" algn="l"/>
              </a:tabLst>
            </a:pPr>
            <a:r>
              <a:rPr kumimoji="0" lang="en-GB" sz="1400" b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Resource Requirements</a:t>
            </a:r>
            <a:r>
              <a:rPr kumimoji="0" lang="en-GB" sz="14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: </a:t>
            </a:r>
            <a:r>
              <a:rPr kumimoji="0" lang="en-GB" sz="140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Beyond Philosophy require X to set up the customer interviews and any scenario set-up required for consultants to act the part </a:t>
            </a:r>
            <a:r>
              <a:rPr lang="en-GB" sz="1400" dirty="0" smtClean="0">
                <a:solidFill>
                  <a:srgbClr val="000000"/>
                </a:solidFill>
                <a:latin typeface="Arial" pitchFamily="34" charset="0"/>
                <a:ea typeface="ヒラギノ角ゴ Pro W3" charset="0"/>
                <a:cs typeface="Arial" pitchFamily="34" charset="0"/>
              </a:rPr>
              <a:t>of a customer .</a:t>
            </a:r>
            <a:endParaRPr kumimoji="0" lang="en-US" sz="140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ヒラギノ角ゴ Pro W3" charset="0"/>
              <a:cs typeface="Arial" pitchFamily="34" charset="0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77442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D3BE5D-6542-4647-A7B0-2F8EFB7BE2B0}" type="slidenum">
              <a:rPr lang="es-ES_tradnl" smtClean="0"/>
              <a:pPr>
                <a:defRPr/>
              </a:pPr>
              <a:t>40</a:t>
            </a:fld>
            <a:endParaRPr lang="es-ES_tradnl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707268" y="836712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Rational and Conscious 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707268" y="5301208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Emotional  and Subconscious 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785786" y="1016638"/>
            <a:ext cx="7429552" cy="450059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400" b="1" kern="0" dirty="0" smtClean="0">
              <a:solidFill>
                <a:srgbClr val="82008E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400" b="1" kern="0" dirty="0" smtClean="0">
              <a:solidFill>
                <a:srgbClr val="82008E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algn="ctr" eaLnBrk="1" hangingPunct="1">
              <a:defRPr/>
            </a:pPr>
            <a:r>
              <a:rPr lang="en-IN" sz="4000" dirty="0" smtClean="0"/>
              <a:t> </a:t>
            </a: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000" kern="0" dirty="0" smtClean="0">
              <a:solidFill>
                <a:srgbClr val="82008E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sp>
        <p:nvSpPr>
          <p:cNvPr id="131074" name="Text Box 2"/>
          <p:cNvSpPr txBox="1">
            <a:spLocks noChangeArrowheads="1"/>
          </p:cNvSpPr>
          <p:nvPr/>
        </p:nvSpPr>
        <p:spPr bwMode="auto">
          <a:xfrm>
            <a:off x="1214414" y="2214554"/>
            <a:ext cx="6072230" cy="265112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1075" name="Text Box 3"/>
          <p:cNvSpPr txBox="1">
            <a:spLocks noChangeArrowheads="1"/>
          </p:cNvSpPr>
          <p:nvPr/>
        </p:nvSpPr>
        <p:spPr bwMode="auto">
          <a:xfrm>
            <a:off x="3560763" y="4214813"/>
            <a:ext cx="3298825" cy="265112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1076" name="Picture 4" descr="_Pic2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357298"/>
            <a:ext cx="7286676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 bwMode="auto">
          <a:xfrm>
            <a:off x="571472" y="1000108"/>
            <a:ext cx="8286808" cy="57150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charset="0"/>
              </a:rPr>
              <a:t>Starbucks Customer Experience Journey Map 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ChangeArrowheads="1"/>
          </p:cNvSpPr>
          <p:nvPr/>
        </p:nvSpPr>
        <p:spPr bwMode="auto">
          <a:xfrm>
            <a:off x="2879725" y="2854325"/>
            <a:ext cx="979488" cy="1050925"/>
          </a:xfrm>
          <a:prstGeom prst="rect">
            <a:avLst/>
          </a:prstGeom>
          <a:solidFill>
            <a:schemeClr val="bg1"/>
          </a:solidFill>
          <a:ln w="127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970213" y="3081338"/>
            <a:ext cx="730250" cy="606425"/>
            <a:chOff x="1663" y="2131"/>
            <a:chExt cx="586" cy="487"/>
          </a:xfrm>
        </p:grpSpPr>
        <p:sp>
          <p:nvSpPr>
            <p:cNvPr id="365572" name="Oval 4"/>
            <p:cNvSpPr>
              <a:spLocks noChangeArrowheads="1"/>
            </p:cNvSpPr>
            <p:nvPr/>
          </p:nvSpPr>
          <p:spPr bwMode="auto">
            <a:xfrm>
              <a:off x="1663" y="2131"/>
              <a:ext cx="321" cy="31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365573" name="Oval 5"/>
            <p:cNvSpPr>
              <a:spLocks noChangeArrowheads="1"/>
            </p:cNvSpPr>
            <p:nvPr/>
          </p:nvSpPr>
          <p:spPr bwMode="auto">
            <a:xfrm>
              <a:off x="1748" y="2301"/>
              <a:ext cx="321" cy="31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365574" name="Oval 6"/>
            <p:cNvSpPr>
              <a:spLocks noChangeArrowheads="1"/>
            </p:cNvSpPr>
            <p:nvPr/>
          </p:nvSpPr>
          <p:spPr bwMode="auto">
            <a:xfrm>
              <a:off x="1928" y="2198"/>
              <a:ext cx="321" cy="31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365575" name="Oval 7"/>
            <p:cNvSpPr>
              <a:spLocks noChangeArrowheads="1"/>
            </p:cNvSpPr>
            <p:nvPr/>
          </p:nvSpPr>
          <p:spPr bwMode="auto">
            <a:xfrm>
              <a:off x="1851" y="2137"/>
              <a:ext cx="321" cy="31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365576" name="Oval 8"/>
            <p:cNvSpPr>
              <a:spLocks noChangeArrowheads="1"/>
            </p:cNvSpPr>
            <p:nvPr/>
          </p:nvSpPr>
          <p:spPr bwMode="auto">
            <a:xfrm>
              <a:off x="1722" y="2150"/>
              <a:ext cx="438" cy="40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/>
            </a:p>
          </p:txBody>
        </p:sp>
      </p:grpSp>
      <p:sp>
        <p:nvSpPr>
          <p:cNvPr id="365577" name="Rectangle 9"/>
          <p:cNvSpPr>
            <a:spLocks noChangeArrowheads="1"/>
          </p:cNvSpPr>
          <p:nvPr/>
        </p:nvSpPr>
        <p:spPr bwMode="auto">
          <a:xfrm>
            <a:off x="922338" y="2854325"/>
            <a:ext cx="982662" cy="1050925"/>
          </a:xfrm>
          <a:prstGeom prst="rect">
            <a:avLst/>
          </a:prstGeom>
          <a:solidFill>
            <a:schemeClr val="bg1"/>
          </a:solidFill>
          <a:ln w="127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578" name="Rectangle 10"/>
          <p:cNvSpPr>
            <a:spLocks noChangeArrowheads="1"/>
          </p:cNvSpPr>
          <p:nvPr/>
        </p:nvSpPr>
        <p:spPr bwMode="auto">
          <a:xfrm>
            <a:off x="1900238" y="2859088"/>
            <a:ext cx="981075" cy="1046162"/>
          </a:xfrm>
          <a:prstGeom prst="rect">
            <a:avLst/>
          </a:prstGeom>
          <a:solidFill>
            <a:schemeClr val="bg1"/>
          </a:solidFill>
          <a:ln w="127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579" name="Rectangle 11"/>
          <p:cNvSpPr>
            <a:spLocks noChangeArrowheads="1"/>
          </p:cNvSpPr>
          <p:nvPr/>
        </p:nvSpPr>
        <p:spPr bwMode="auto">
          <a:xfrm>
            <a:off x="3854450" y="2859088"/>
            <a:ext cx="982663" cy="1046162"/>
          </a:xfrm>
          <a:prstGeom prst="rect">
            <a:avLst/>
          </a:prstGeom>
          <a:solidFill>
            <a:schemeClr val="bg1"/>
          </a:solidFill>
          <a:ln w="127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580" name="Rectangle 12"/>
          <p:cNvSpPr>
            <a:spLocks noChangeArrowheads="1"/>
          </p:cNvSpPr>
          <p:nvPr/>
        </p:nvSpPr>
        <p:spPr bwMode="auto">
          <a:xfrm>
            <a:off x="4800600" y="2859088"/>
            <a:ext cx="1017588" cy="1046162"/>
          </a:xfrm>
          <a:prstGeom prst="rect">
            <a:avLst/>
          </a:prstGeom>
          <a:solidFill>
            <a:schemeClr val="bg1"/>
          </a:solidFill>
          <a:ln w="127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581" name="Rectangle 13"/>
          <p:cNvSpPr>
            <a:spLocks noChangeArrowheads="1"/>
          </p:cNvSpPr>
          <p:nvPr/>
        </p:nvSpPr>
        <p:spPr bwMode="auto">
          <a:xfrm>
            <a:off x="5821363" y="2859088"/>
            <a:ext cx="981075" cy="1046162"/>
          </a:xfrm>
          <a:prstGeom prst="rect">
            <a:avLst/>
          </a:prstGeom>
          <a:solidFill>
            <a:schemeClr val="bg1"/>
          </a:solidFill>
          <a:ln w="127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582" name="Rectangle 14"/>
          <p:cNvSpPr>
            <a:spLocks noChangeArrowheads="1"/>
          </p:cNvSpPr>
          <p:nvPr/>
        </p:nvSpPr>
        <p:spPr bwMode="auto">
          <a:xfrm>
            <a:off x="6804025" y="2859088"/>
            <a:ext cx="981075" cy="1046162"/>
          </a:xfrm>
          <a:prstGeom prst="rect">
            <a:avLst/>
          </a:prstGeom>
          <a:solidFill>
            <a:schemeClr val="bg1"/>
          </a:solidFill>
          <a:ln w="127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583" name="Rectangle 15"/>
          <p:cNvSpPr>
            <a:spLocks noChangeArrowheads="1"/>
          </p:cNvSpPr>
          <p:nvPr/>
        </p:nvSpPr>
        <p:spPr bwMode="auto">
          <a:xfrm>
            <a:off x="7786688" y="2859088"/>
            <a:ext cx="982662" cy="1046162"/>
          </a:xfrm>
          <a:prstGeom prst="rect">
            <a:avLst/>
          </a:prstGeom>
          <a:solidFill>
            <a:schemeClr val="bg1"/>
          </a:solidFill>
          <a:ln w="127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584" name="Text Box 16"/>
          <p:cNvSpPr txBox="1">
            <a:spLocks noChangeArrowheads="1"/>
          </p:cNvSpPr>
          <p:nvPr/>
        </p:nvSpPr>
        <p:spPr bwMode="auto">
          <a:xfrm>
            <a:off x="369888" y="1096963"/>
            <a:ext cx="4810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4000" b="1" dirty="0">
                <a:latin typeface="Verdana Ref" pitchFamily="34" charset="0"/>
              </a:rPr>
              <a:t>+</a:t>
            </a:r>
          </a:p>
        </p:txBody>
      </p:sp>
      <p:sp>
        <p:nvSpPr>
          <p:cNvPr id="365585" name="Text Box 17"/>
          <p:cNvSpPr txBox="1">
            <a:spLocks noChangeArrowheads="1"/>
          </p:cNvSpPr>
          <p:nvPr/>
        </p:nvSpPr>
        <p:spPr bwMode="auto">
          <a:xfrm>
            <a:off x="358775" y="4830763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4000" dirty="0">
                <a:solidFill>
                  <a:srgbClr val="FF3300"/>
                </a:solidFill>
                <a:latin typeface="Verdana Ref" pitchFamily="34" charset="0"/>
              </a:rPr>
              <a:t>_</a:t>
            </a:r>
          </a:p>
        </p:txBody>
      </p:sp>
      <p:sp>
        <p:nvSpPr>
          <p:cNvPr id="365586" name="Text Box 18"/>
          <p:cNvSpPr txBox="1">
            <a:spLocks noChangeArrowheads="1"/>
          </p:cNvSpPr>
          <p:nvPr/>
        </p:nvSpPr>
        <p:spPr bwMode="auto">
          <a:xfrm>
            <a:off x="1660525" y="3375025"/>
            <a:ext cx="473075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000" dirty="0">
                <a:solidFill>
                  <a:srgbClr val="008000"/>
                </a:solidFill>
                <a:latin typeface="Trebuchet MS" pitchFamily="34" charset="0"/>
              </a:rPr>
              <a:t>EC</a:t>
            </a:r>
          </a:p>
        </p:txBody>
      </p:sp>
      <p:sp>
        <p:nvSpPr>
          <p:cNvPr id="365587" name="Text Box 19"/>
          <p:cNvSpPr txBox="1">
            <a:spLocks noChangeArrowheads="1"/>
          </p:cNvSpPr>
          <p:nvPr/>
        </p:nvSpPr>
        <p:spPr bwMode="auto">
          <a:xfrm>
            <a:off x="6065838" y="4630738"/>
            <a:ext cx="477837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000" dirty="0">
                <a:solidFill>
                  <a:srgbClr val="FF3300"/>
                </a:solidFill>
                <a:latin typeface="Trebuchet MS" pitchFamily="34" charset="0"/>
              </a:rPr>
              <a:t>CP</a:t>
            </a:r>
          </a:p>
        </p:txBody>
      </p:sp>
      <p:sp>
        <p:nvSpPr>
          <p:cNvPr id="365588" name="Line 20"/>
          <p:cNvSpPr>
            <a:spLocks noChangeShapeType="1"/>
          </p:cNvSpPr>
          <p:nvPr/>
        </p:nvSpPr>
        <p:spPr bwMode="auto">
          <a:xfrm>
            <a:off x="885825" y="3367088"/>
            <a:ext cx="995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589" name="Line 21"/>
          <p:cNvSpPr>
            <a:spLocks noChangeShapeType="1"/>
          </p:cNvSpPr>
          <p:nvPr/>
        </p:nvSpPr>
        <p:spPr bwMode="auto">
          <a:xfrm flipV="1">
            <a:off x="1893888" y="2673350"/>
            <a:ext cx="0" cy="700088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590" name="Line 22"/>
          <p:cNvSpPr>
            <a:spLocks noChangeShapeType="1"/>
          </p:cNvSpPr>
          <p:nvPr/>
        </p:nvSpPr>
        <p:spPr bwMode="auto">
          <a:xfrm>
            <a:off x="1919288" y="2667000"/>
            <a:ext cx="9271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591" name="Line 23"/>
          <p:cNvSpPr>
            <a:spLocks noChangeShapeType="1"/>
          </p:cNvSpPr>
          <p:nvPr/>
        </p:nvSpPr>
        <p:spPr bwMode="auto">
          <a:xfrm>
            <a:off x="2878138" y="2673350"/>
            <a:ext cx="0" cy="660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592" name="Line 24"/>
          <p:cNvSpPr>
            <a:spLocks noChangeShapeType="1"/>
          </p:cNvSpPr>
          <p:nvPr/>
        </p:nvSpPr>
        <p:spPr bwMode="auto">
          <a:xfrm>
            <a:off x="2865438" y="3333750"/>
            <a:ext cx="942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593" name="Line 25"/>
          <p:cNvSpPr>
            <a:spLocks noChangeShapeType="1"/>
          </p:cNvSpPr>
          <p:nvPr/>
        </p:nvSpPr>
        <p:spPr bwMode="auto">
          <a:xfrm>
            <a:off x="5827713" y="3390900"/>
            <a:ext cx="0" cy="1168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594" name="Line 26"/>
          <p:cNvSpPr>
            <a:spLocks noChangeShapeType="1"/>
          </p:cNvSpPr>
          <p:nvPr/>
        </p:nvSpPr>
        <p:spPr bwMode="auto">
          <a:xfrm>
            <a:off x="5846763" y="4560888"/>
            <a:ext cx="94297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595" name="Line 27"/>
          <p:cNvSpPr>
            <a:spLocks noChangeShapeType="1"/>
          </p:cNvSpPr>
          <p:nvPr/>
        </p:nvSpPr>
        <p:spPr bwMode="auto">
          <a:xfrm>
            <a:off x="6800850" y="3382963"/>
            <a:ext cx="0" cy="11684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596" name="Line 28"/>
          <p:cNvSpPr>
            <a:spLocks noChangeShapeType="1"/>
          </p:cNvSpPr>
          <p:nvPr/>
        </p:nvSpPr>
        <p:spPr bwMode="auto">
          <a:xfrm>
            <a:off x="4843463" y="3371850"/>
            <a:ext cx="942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597" name="Line 29"/>
          <p:cNvSpPr>
            <a:spLocks noChangeShapeType="1"/>
          </p:cNvSpPr>
          <p:nvPr/>
        </p:nvSpPr>
        <p:spPr bwMode="auto">
          <a:xfrm>
            <a:off x="3854450" y="2193925"/>
            <a:ext cx="0" cy="11684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598" name="Line 30"/>
          <p:cNvSpPr>
            <a:spLocks noChangeShapeType="1"/>
          </p:cNvSpPr>
          <p:nvPr/>
        </p:nvSpPr>
        <p:spPr bwMode="auto">
          <a:xfrm>
            <a:off x="4800600" y="2159000"/>
            <a:ext cx="0" cy="1168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599" name="Line 31"/>
          <p:cNvSpPr>
            <a:spLocks noChangeShapeType="1"/>
          </p:cNvSpPr>
          <p:nvPr/>
        </p:nvSpPr>
        <p:spPr bwMode="auto">
          <a:xfrm>
            <a:off x="6835775" y="3328988"/>
            <a:ext cx="942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600" name="Line 32"/>
          <p:cNvSpPr>
            <a:spLocks noChangeShapeType="1"/>
          </p:cNvSpPr>
          <p:nvPr/>
        </p:nvSpPr>
        <p:spPr bwMode="auto">
          <a:xfrm>
            <a:off x="7786688" y="2625725"/>
            <a:ext cx="0" cy="6858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601" name="Line 33"/>
          <p:cNvSpPr>
            <a:spLocks noChangeShapeType="1"/>
          </p:cNvSpPr>
          <p:nvPr/>
        </p:nvSpPr>
        <p:spPr bwMode="auto">
          <a:xfrm>
            <a:off x="7864475" y="2679700"/>
            <a:ext cx="714375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602" name="Text Box 34"/>
          <p:cNvSpPr txBox="1">
            <a:spLocks noChangeArrowheads="1"/>
          </p:cNvSpPr>
          <p:nvPr/>
        </p:nvSpPr>
        <p:spPr bwMode="auto">
          <a:xfrm>
            <a:off x="2662238" y="2305050"/>
            <a:ext cx="4778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000" dirty="0">
                <a:solidFill>
                  <a:srgbClr val="FF3300"/>
                </a:solidFill>
                <a:latin typeface="Trebuchet MS" pitchFamily="34" charset="0"/>
              </a:rPr>
              <a:t>CP</a:t>
            </a:r>
          </a:p>
        </p:txBody>
      </p:sp>
      <p:sp>
        <p:nvSpPr>
          <p:cNvPr id="365603" name="Text Box 35"/>
          <p:cNvSpPr txBox="1">
            <a:spLocks noChangeArrowheads="1"/>
          </p:cNvSpPr>
          <p:nvPr/>
        </p:nvSpPr>
        <p:spPr bwMode="auto">
          <a:xfrm>
            <a:off x="4787900" y="2024063"/>
            <a:ext cx="477838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000" dirty="0">
                <a:solidFill>
                  <a:srgbClr val="FF3300"/>
                </a:solidFill>
                <a:latin typeface="Trebuchet MS" pitchFamily="34" charset="0"/>
              </a:rPr>
              <a:t>CP</a:t>
            </a:r>
          </a:p>
        </p:txBody>
      </p:sp>
      <p:sp>
        <p:nvSpPr>
          <p:cNvPr id="365604" name="Rectangle 36"/>
          <p:cNvSpPr>
            <a:spLocks noGrp="1" noChangeArrowheads="1"/>
          </p:cNvSpPr>
          <p:nvPr>
            <p:ph type="title"/>
          </p:nvPr>
        </p:nvSpPr>
        <p:spPr>
          <a:xfrm>
            <a:off x="809625" y="109538"/>
            <a:ext cx="9324975" cy="728662"/>
          </a:xfrm>
          <a:noFill/>
          <a:ln/>
        </p:spPr>
        <p:txBody>
          <a:bodyPr/>
          <a:lstStyle/>
          <a:p>
            <a:r>
              <a:rPr lang="en-GB" sz="2400" dirty="0"/>
              <a:t>Understanding the Customers Emotional Journey </a:t>
            </a:r>
            <a:br>
              <a:rPr lang="en-GB" sz="2400" dirty="0"/>
            </a:br>
            <a:r>
              <a:rPr lang="en-GB" sz="2400" dirty="0"/>
              <a:t>using Moment Mapping®</a:t>
            </a:r>
            <a:endParaRPr lang="en-US" sz="2400" dirty="0"/>
          </a:p>
        </p:txBody>
      </p: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6256338" y="5157788"/>
            <a:ext cx="1720850" cy="1003300"/>
            <a:chOff x="4538" y="3332"/>
            <a:chExt cx="1084" cy="632"/>
          </a:xfrm>
        </p:grpSpPr>
        <p:sp>
          <p:nvSpPr>
            <p:cNvPr id="365606" name="Text Box 38"/>
            <p:cNvSpPr txBox="1">
              <a:spLocks noChangeArrowheads="1"/>
            </p:cNvSpPr>
            <p:nvPr/>
          </p:nvSpPr>
          <p:spPr bwMode="auto">
            <a:xfrm>
              <a:off x="4538" y="3762"/>
              <a:ext cx="22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1200" dirty="0">
                  <a:solidFill>
                    <a:srgbClr val="FF3300"/>
                  </a:solidFill>
                  <a:latin typeface="Trebuchet MS" pitchFamily="34" charset="0"/>
                </a:rPr>
                <a:t>CP</a:t>
              </a:r>
            </a:p>
          </p:txBody>
        </p:sp>
        <p:sp>
          <p:nvSpPr>
            <p:cNvPr id="365607" name="Text Box 39"/>
            <p:cNvSpPr txBox="1">
              <a:spLocks noChangeArrowheads="1"/>
            </p:cNvSpPr>
            <p:nvPr/>
          </p:nvSpPr>
          <p:spPr bwMode="auto">
            <a:xfrm>
              <a:off x="4538" y="3556"/>
              <a:ext cx="22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1200" dirty="0">
                  <a:solidFill>
                    <a:srgbClr val="008000"/>
                  </a:solidFill>
                  <a:latin typeface="Trebuchet MS" pitchFamily="34" charset="0"/>
                </a:rPr>
                <a:t>EC</a:t>
              </a:r>
            </a:p>
          </p:txBody>
        </p:sp>
        <p:sp>
          <p:nvSpPr>
            <p:cNvPr id="365608" name="Text Box 40"/>
            <p:cNvSpPr txBox="1">
              <a:spLocks noChangeArrowheads="1"/>
            </p:cNvSpPr>
            <p:nvPr/>
          </p:nvSpPr>
          <p:spPr bwMode="auto">
            <a:xfrm>
              <a:off x="4684" y="3563"/>
              <a:ext cx="92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1200" dirty="0">
                  <a:latin typeface="Trebuchet MS" pitchFamily="34" charset="0"/>
                </a:rPr>
                <a:t>- Emotional Cookie</a:t>
              </a:r>
            </a:p>
          </p:txBody>
        </p:sp>
        <p:sp>
          <p:nvSpPr>
            <p:cNvPr id="365609" name="Text Box 41"/>
            <p:cNvSpPr txBox="1">
              <a:spLocks noChangeArrowheads="1"/>
            </p:cNvSpPr>
            <p:nvPr/>
          </p:nvSpPr>
          <p:spPr bwMode="auto">
            <a:xfrm>
              <a:off x="4688" y="3749"/>
              <a:ext cx="93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1200" dirty="0">
                  <a:latin typeface="Trebuchet MS" pitchFamily="34" charset="0"/>
                </a:rPr>
                <a:t>- Combustion Point</a:t>
              </a:r>
            </a:p>
          </p:txBody>
        </p:sp>
        <p:sp>
          <p:nvSpPr>
            <p:cNvPr id="365610" name="Rectangle 42"/>
            <p:cNvSpPr>
              <a:spLocks noChangeArrowheads="1"/>
            </p:cNvSpPr>
            <p:nvPr/>
          </p:nvSpPr>
          <p:spPr bwMode="auto">
            <a:xfrm>
              <a:off x="4546" y="3519"/>
              <a:ext cx="1069" cy="44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365611" name="Text Box 43"/>
            <p:cNvSpPr txBox="1">
              <a:spLocks noChangeArrowheads="1"/>
            </p:cNvSpPr>
            <p:nvPr/>
          </p:nvSpPr>
          <p:spPr bwMode="auto">
            <a:xfrm>
              <a:off x="4542" y="3332"/>
              <a:ext cx="98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CA" sz="1400" i="1" dirty="0">
                  <a:latin typeface="RotisSansSerif" pitchFamily="34" charset="0"/>
                </a:rPr>
                <a:t>Emotional Events</a:t>
              </a:r>
            </a:p>
          </p:txBody>
        </p:sp>
      </p:grpSp>
      <p:sp>
        <p:nvSpPr>
          <p:cNvPr id="365612" name="Rectangle 44"/>
          <p:cNvSpPr>
            <a:spLocks noChangeArrowheads="1"/>
          </p:cNvSpPr>
          <p:nvPr/>
        </p:nvSpPr>
        <p:spPr bwMode="auto">
          <a:xfrm>
            <a:off x="873125" y="1192213"/>
            <a:ext cx="88900" cy="4522787"/>
          </a:xfrm>
          <a:prstGeom prst="rect">
            <a:avLst/>
          </a:prstGeom>
          <a:gradFill rotWithShape="0">
            <a:gsLst>
              <a:gs pos="0">
                <a:srgbClr val="FF0000"/>
              </a:gs>
              <a:gs pos="50000">
                <a:srgbClr val="FF0000">
                  <a:gamma/>
                  <a:tint val="48627"/>
                  <a:invGamma/>
                </a:srgbClr>
              </a:gs>
              <a:gs pos="100000">
                <a:srgbClr val="FF00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613" name="Text Box 45"/>
          <p:cNvSpPr txBox="1">
            <a:spLocks noChangeArrowheads="1"/>
          </p:cNvSpPr>
          <p:nvPr/>
        </p:nvSpPr>
        <p:spPr bwMode="auto">
          <a:xfrm>
            <a:off x="1143000" y="2976563"/>
            <a:ext cx="447675" cy="730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eaLnBrk="0" hangingPunct="0"/>
            <a:r>
              <a:rPr lang="en-CA" sz="1400" dirty="0">
                <a:latin typeface="Trebuchet MS" pitchFamily="34" charset="0"/>
              </a:rPr>
              <a:t>Enter</a:t>
            </a:r>
          </a:p>
          <a:p>
            <a:pPr eaLnBrk="0" hangingPunct="0"/>
            <a:r>
              <a:rPr lang="en-CA" sz="1400" dirty="0">
                <a:latin typeface="Trebuchet MS" pitchFamily="34" charset="0"/>
              </a:rPr>
              <a:t>the</a:t>
            </a:r>
          </a:p>
          <a:p>
            <a:pPr eaLnBrk="0" hangingPunct="0"/>
            <a:r>
              <a:rPr lang="en-CA" sz="1400" dirty="0">
                <a:latin typeface="Trebuchet MS" pitchFamily="34" charset="0"/>
              </a:rPr>
              <a:t>Resort</a:t>
            </a:r>
          </a:p>
        </p:txBody>
      </p:sp>
      <p:sp>
        <p:nvSpPr>
          <p:cNvPr id="365614" name="Text Box 46"/>
          <p:cNvSpPr txBox="1">
            <a:spLocks noChangeArrowheads="1"/>
          </p:cNvSpPr>
          <p:nvPr/>
        </p:nvSpPr>
        <p:spPr bwMode="auto">
          <a:xfrm>
            <a:off x="1933575" y="3233738"/>
            <a:ext cx="911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CA" sz="1400" dirty="0">
                <a:latin typeface="Trebuchet MS" pitchFamily="34" charset="0"/>
              </a:rPr>
              <a:t>Welcome</a:t>
            </a:r>
          </a:p>
        </p:txBody>
      </p:sp>
      <p:sp>
        <p:nvSpPr>
          <p:cNvPr id="365615" name="Text Box 47"/>
          <p:cNvSpPr txBox="1">
            <a:spLocks noChangeArrowheads="1"/>
          </p:cNvSpPr>
          <p:nvPr/>
        </p:nvSpPr>
        <p:spPr bwMode="auto">
          <a:xfrm>
            <a:off x="3962400" y="2971800"/>
            <a:ext cx="796925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en-CA" sz="1400" dirty="0">
                <a:latin typeface="Trebuchet MS" pitchFamily="34" charset="0"/>
              </a:rPr>
              <a:t>Helped </a:t>
            </a:r>
          </a:p>
          <a:p>
            <a:pPr algn="ctr" eaLnBrk="0" hangingPunct="0"/>
            <a:r>
              <a:rPr lang="en-CA" sz="1400" dirty="0">
                <a:latin typeface="Trebuchet MS" pitchFamily="34" charset="0"/>
              </a:rPr>
              <a:t>with </a:t>
            </a:r>
          </a:p>
          <a:p>
            <a:pPr algn="ctr" eaLnBrk="0" hangingPunct="0"/>
            <a:r>
              <a:rPr lang="en-CA" sz="1400" dirty="0">
                <a:latin typeface="Trebuchet MS" pitchFamily="34" charset="0"/>
              </a:rPr>
              <a:t>bags</a:t>
            </a:r>
          </a:p>
        </p:txBody>
      </p:sp>
      <p:sp>
        <p:nvSpPr>
          <p:cNvPr id="365616" name="Text Box 48"/>
          <p:cNvSpPr txBox="1">
            <a:spLocks noChangeArrowheads="1"/>
          </p:cNvSpPr>
          <p:nvPr/>
        </p:nvSpPr>
        <p:spPr bwMode="auto">
          <a:xfrm>
            <a:off x="4914900" y="2914650"/>
            <a:ext cx="8064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CA" sz="1400" dirty="0">
                <a:latin typeface="Trebuchet MS" pitchFamily="34" charset="0"/>
              </a:rPr>
              <a:t>DVD</a:t>
            </a:r>
          </a:p>
          <a:p>
            <a:pPr eaLnBrk="0" hangingPunct="0"/>
            <a:r>
              <a:rPr lang="en-CA" sz="1400" dirty="0">
                <a:latin typeface="Trebuchet MS" pitchFamily="34" charset="0"/>
              </a:rPr>
              <a:t>Not </a:t>
            </a:r>
          </a:p>
          <a:p>
            <a:pPr eaLnBrk="0" hangingPunct="0"/>
            <a:r>
              <a:rPr lang="en-CA" sz="1400" dirty="0">
                <a:latin typeface="Trebuchet MS" pitchFamily="34" charset="0"/>
              </a:rPr>
              <a:t>working</a:t>
            </a:r>
          </a:p>
        </p:txBody>
      </p:sp>
      <p:sp>
        <p:nvSpPr>
          <p:cNvPr id="365617" name="Text Box 49"/>
          <p:cNvSpPr txBox="1">
            <a:spLocks noChangeArrowheads="1"/>
          </p:cNvSpPr>
          <p:nvPr/>
        </p:nvSpPr>
        <p:spPr bwMode="auto">
          <a:xfrm>
            <a:off x="6958013" y="3065463"/>
            <a:ext cx="6508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eaLnBrk="0" hangingPunct="0"/>
            <a:r>
              <a:rPr lang="en-CA" sz="1400" dirty="0">
                <a:latin typeface="Trebuchet MS" pitchFamily="34" charset="0"/>
              </a:rPr>
              <a:t>They </a:t>
            </a:r>
          </a:p>
          <a:p>
            <a:pPr eaLnBrk="0" hangingPunct="0"/>
            <a:r>
              <a:rPr lang="en-CA" sz="1400" dirty="0">
                <a:latin typeface="Trebuchet MS" pitchFamily="34" charset="0"/>
              </a:rPr>
              <a:t>fix </a:t>
            </a:r>
          </a:p>
          <a:p>
            <a:pPr eaLnBrk="0" hangingPunct="0"/>
            <a:r>
              <a:rPr lang="en-CA" sz="1400" dirty="0">
                <a:latin typeface="Trebuchet MS" pitchFamily="34" charset="0"/>
              </a:rPr>
              <a:t>it</a:t>
            </a:r>
          </a:p>
        </p:txBody>
      </p:sp>
      <p:sp>
        <p:nvSpPr>
          <p:cNvPr id="365618" name="Text Box 50"/>
          <p:cNvSpPr txBox="1">
            <a:spLocks noChangeArrowheads="1"/>
          </p:cNvSpPr>
          <p:nvPr/>
        </p:nvSpPr>
        <p:spPr bwMode="auto">
          <a:xfrm>
            <a:off x="7947025" y="2959100"/>
            <a:ext cx="5857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CA" sz="1400" dirty="0">
                <a:latin typeface="Trebuchet MS" pitchFamily="34" charset="0"/>
              </a:rPr>
              <a:t>Visit </a:t>
            </a:r>
          </a:p>
          <a:p>
            <a:pPr eaLnBrk="0" hangingPunct="0"/>
            <a:r>
              <a:rPr lang="en-CA" sz="1400" dirty="0">
                <a:latin typeface="Trebuchet MS" pitchFamily="34" charset="0"/>
              </a:rPr>
              <a:t>the </a:t>
            </a:r>
          </a:p>
          <a:p>
            <a:pPr eaLnBrk="0" hangingPunct="0"/>
            <a:r>
              <a:rPr lang="en-CA" sz="1400" dirty="0">
                <a:latin typeface="Trebuchet MS" pitchFamily="34" charset="0"/>
              </a:rPr>
              <a:t>pool</a:t>
            </a:r>
          </a:p>
        </p:txBody>
      </p:sp>
      <p:grpSp>
        <p:nvGrpSpPr>
          <p:cNvPr id="4" name="Group 51"/>
          <p:cNvGrpSpPr>
            <a:grpSpLocks/>
          </p:cNvGrpSpPr>
          <p:nvPr/>
        </p:nvGrpSpPr>
        <p:grpSpPr bwMode="auto">
          <a:xfrm>
            <a:off x="5980113" y="3081338"/>
            <a:ext cx="730250" cy="606425"/>
            <a:chOff x="1663" y="2131"/>
            <a:chExt cx="586" cy="487"/>
          </a:xfrm>
        </p:grpSpPr>
        <p:sp>
          <p:nvSpPr>
            <p:cNvPr id="365620" name="Oval 52"/>
            <p:cNvSpPr>
              <a:spLocks noChangeArrowheads="1"/>
            </p:cNvSpPr>
            <p:nvPr/>
          </p:nvSpPr>
          <p:spPr bwMode="auto">
            <a:xfrm>
              <a:off x="1663" y="2131"/>
              <a:ext cx="321" cy="31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365621" name="Oval 53"/>
            <p:cNvSpPr>
              <a:spLocks noChangeArrowheads="1"/>
            </p:cNvSpPr>
            <p:nvPr/>
          </p:nvSpPr>
          <p:spPr bwMode="auto">
            <a:xfrm>
              <a:off x="1748" y="2301"/>
              <a:ext cx="321" cy="31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365622" name="Oval 54"/>
            <p:cNvSpPr>
              <a:spLocks noChangeArrowheads="1"/>
            </p:cNvSpPr>
            <p:nvPr/>
          </p:nvSpPr>
          <p:spPr bwMode="auto">
            <a:xfrm>
              <a:off x="1928" y="2198"/>
              <a:ext cx="321" cy="31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365623" name="Oval 55"/>
            <p:cNvSpPr>
              <a:spLocks noChangeArrowheads="1"/>
            </p:cNvSpPr>
            <p:nvPr/>
          </p:nvSpPr>
          <p:spPr bwMode="auto">
            <a:xfrm>
              <a:off x="1851" y="2137"/>
              <a:ext cx="321" cy="31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365624" name="Oval 56"/>
            <p:cNvSpPr>
              <a:spLocks noChangeArrowheads="1"/>
            </p:cNvSpPr>
            <p:nvPr/>
          </p:nvSpPr>
          <p:spPr bwMode="auto">
            <a:xfrm>
              <a:off x="1722" y="2150"/>
              <a:ext cx="438" cy="40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/>
            </a:p>
          </p:txBody>
        </p:sp>
      </p:grpSp>
      <p:sp>
        <p:nvSpPr>
          <p:cNvPr id="365625" name="Text Box 57"/>
          <p:cNvSpPr txBox="1">
            <a:spLocks noChangeArrowheads="1"/>
          </p:cNvSpPr>
          <p:nvPr/>
        </p:nvSpPr>
        <p:spPr bwMode="auto">
          <a:xfrm>
            <a:off x="6049963" y="3240088"/>
            <a:ext cx="549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CA" sz="1400" dirty="0">
                <a:solidFill>
                  <a:schemeClr val="tx2"/>
                </a:solidFill>
                <a:latin typeface="Trebuchet MS" pitchFamily="34" charset="0"/>
              </a:rPr>
              <a:t>Wait</a:t>
            </a:r>
          </a:p>
        </p:txBody>
      </p:sp>
      <p:sp>
        <p:nvSpPr>
          <p:cNvPr id="365626" name="Text Box 58"/>
          <p:cNvSpPr txBox="1">
            <a:spLocks noChangeArrowheads="1"/>
          </p:cNvSpPr>
          <p:nvPr/>
        </p:nvSpPr>
        <p:spPr bwMode="auto">
          <a:xfrm>
            <a:off x="3689350" y="2952750"/>
            <a:ext cx="327025" cy="295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eaLnBrk="0" hangingPunct="0">
              <a:lnSpc>
                <a:spcPct val="85000"/>
              </a:lnSpc>
            </a:pPr>
            <a:r>
              <a:rPr lang="en-GB" sz="2000" dirty="0">
                <a:solidFill>
                  <a:srgbClr val="008000"/>
                </a:solidFill>
                <a:latin typeface="Trebuchet MS" pitchFamily="34" charset="0"/>
              </a:rPr>
              <a:t>EC</a:t>
            </a:r>
          </a:p>
        </p:txBody>
      </p:sp>
      <p:sp>
        <p:nvSpPr>
          <p:cNvPr id="365627" name="Line 59"/>
          <p:cNvSpPr>
            <a:spLocks noChangeShapeType="1"/>
          </p:cNvSpPr>
          <p:nvPr/>
        </p:nvSpPr>
        <p:spPr bwMode="auto">
          <a:xfrm>
            <a:off x="3894138" y="2208213"/>
            <a:ext cx="942975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65628" name="Text Box 60"/>
          <p:cNvSpPr txBox="1">
            <a:spLocks noChangeArrowheads="1"/>
          </p:cNvSpPr>
          <p:nvPr/>
        </p:nvSpPr>
        <p:spPr bwMode="auto">
          <a:xfrm>
            <a:off x="3141663" y="3189288"/>
            <a:ext cx="346075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eaLnBrk="0" hangingPunct="0"/>
            <a:r>
              <a:rPr lang="en-CA" sz="1400" dirty="0">
                <a:solidFill>
                  <a:schemeClr val="tx2"/>
                </a:solidFill>
                <a:latin typeface="Trebuchet MS" pitchFamily="34" charset="0"/>
              </a:rPr>
              <a:t>Wait</a:t>
            </a:r>
          </a:p>
          <a:p>
            <a:pPr eaLnBrk="0" hangingPunct="0"/>
            <a:r>
              <a:rPr lang="en-CA" sz="1400" dirty="0" smtClean="0">
                <a:solidFill>
                  <a:schemeClr val="tx2"/>
                </a:solidFill>
                <a:latin typeface="Trebuchet MS" pitchFamily="34" charset="0"/>
              </a:rPr>
              <a:t>Reception</a:t>
            </a:r>
            <a:endParaRPr lang="en-CA" sz="1400" dirty="0">
              <a:solidFill>
                <a:schemeClr val="tx2"/>
              </a:solidFill>
              <a:latin typeface="Trebuchet MS" pitchFamily="34" charset="0"/>
            </a:endParaRPr>
          </a:p>
        </p:txBody>
      </p:sp>
      <p:sp>
        <p:nvSpPr>
          <p:cNvPr id="365629" name="Text Box 61"/>
          <p:cNvSpPr txBox="1">
            <a:spLocks noChangeArrowheads="1"/>
          </p:cNvSpPr>
          <p:nvPr/>
        </p:nvSpPr>
        <p:spPr bwMode="auto">
          <a:xfrm>
            <a:off x="5695950" y="3425825"/>
            <a:ext cx="327025" cy="295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eaLnBrk="0" hangingPunct="0">
              <a:lnSpc>
                <a:spcPct val="85000"/>
              </a:lnSpc>
            </a:pPr>
            <a:r>
              <a:rPr lang="en-GB" sz="2000" dirty="0">
                <a:solidFill>
                  <a:srgbClr val="FF3300"/>
                </a:solidFill>
                <a:latin typeface="Trebuchet MS" pitchFamily="34" charset="0"/>
              </a:rPr>
              <a:t>CP</a:t>
            </a:r>
          </a:p>
        </p:txBody>
      </p:sp>
      <p:sp>
        <p:nvSpPr>
          <p:cNvPr id="365630" name="Text Box 62"/>
          <p:cNvSpPr txBox="1">
            <a:spLocks noChangeArrowheads="1"/>
          </p:cNvSpPr>
          <p:nvPr/>
        </p:nvSpPr>
        <p:spPr bwMode="auto">
          <a:xfrm>
            <a:off x="7613650" y="2892425"/>
            <a:ext cx="327025" cy="295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eaLnBrk="0" hangingPunct="0">
              <a:lnSpc>
                <a:spcPct val="85000"/>
              </a:lnSpc>
            </a:pPr>
            <a:r>
              <a:rPr lang="en-GB" sz="2000" dirty="0">
                <a:solidFill>
                  <a:srgbClr val="008000"/>
                </a:solidFill>
                <a:latin typeface="Trebuchet MS" pitchFamily="34" charset="0"/>
              </a:rPr>
              <a:t>EC</a:t>
            </a:r>
          </a:p>
        </p:txBody>
      </p:sp>
      <p:sp>
        <p:nvSpPr>
          <p:cNvPr id="365631" name="Text Box 63"/>
          <p:cNvSpPr txBox="1">
            <a:spLocks noChangeArrowheads="1"/>
          </p:cNvSpPr>
          <p:nvPr/>
        </p:nvSpPr>
        <p:spPr bwMode="auto">
          <a:xfrm>
            <a:off x="8529638" y="2451100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2400" b="1" dirty="0">
                <a:solidFill>
                  <a:srgbClr val="008000"/>
                </a:solidFill>
                <a:latin typeface="Verdana Ref" pitchFamily="34" charset="0"/>
              </a:rPr>
              <a:t>+</a:t>
            </a:r>
          </a:p>
        </p:txBody>
      </p:sp>
      <p:sp>
        <p:nvSpPr>
          <p:cNvPr id="365632" name="Text Box 64"/>
          <p:cNvSpPr txBox="1">
            <a:spLocks noChangeArrowheads="1"/>
          </p:cNvSpPr>
          <p:nvPr/>
        </p:nvSpPr>
        <p:spPr bwMode="auto">
          <a:xfrm>
            <a:off x="6813550" y="4632325"/>
            <a:ext cx="327025" cy="295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eaLnBrk="0" hangingPunct="0">
              <a:lnSpc>
                <a:spcPct val="85000"/>
              </a:lnSpc>
            </a:pPr>
            <a:r>
              <a:rPr lang="en-GB" sz="2000" dirty="0">
                <a:solidFill>
                  <a:srgbClr val="008000"/>
                </a:solidFill>
                <a:latin typeface="Trebuchet MS" pitchFamily="34" charset="0"/>
              </a:rPr>
              <a:t>EC</a:t>
            </a:r>
          </a:p>
        </p:txBody>
      </p:sp>
      <p:sp>
        <p:nvSpPr>
          <p:cNvPr id="365633" name="Text Box 65"/>
          <p:cNvSpPr txBox="1">
            <a:spLocks noChangeArrowheads="1"/>
          </p:cNvSpPr>
          <p:nvPr/>
        </p:nvSpPr>
        <p:spPr bwMode="auto">
          <a:xfrm>
            <a:off x="468313" y="1700213"/>
            <a:ext cx="1179512" cy="730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 i="1" dirty="0">
                <a:latin typeface="Verdana Ref" pitchFamily="34" charset="0"/>
              </a:rPr>
              <a:t>Exceeding</a:t>
            </a:r>
          </a:p>
          <a:p>
            <a:pPr eaLnBrk="0" hangingPunct="0"/>
            <a:r>
              <a:rPr lang="en-US" sz="1400" i="1" dirty="0">
                <a:latin typeface="Verdana Ref" pitchFamily="34" charset="0"/>
              </a:rPr>
              <a:t>emotional</a:t>
            </a:r>
          </a:p>
          <a:p>
            <a:pPr eaLnBrk="0" hangingPunct="0"/>
            <a:r>
              <a:rPr lang="en-US" sz="1400" i="1" dirty="0">
                <a:latin typeface="Verdana Ref" pitchFamily="34" charset="0"/>
              </a:rPr>
              <a:t>expectations</a:t>
            </a:r>
          </a:p>
        </p:txBody>
      </p:sp>
      <p:sp>
        <p:nvSpPr>
          <p:cNvPr id="365634" name="Text Box 66"/>
          <p:cNvSpPr txBox="1">
            <a:spLocks noChangeArrowheads="1"/>
          </p:cNvSpPr>
          <p:nvPr/>
        </p:nvSpPr>
        <p:spPr bwMode="auto">
          <a:xfrm>
            <a:off x="152400" y="4579938"/>
            <a:ext cx="1179513" cy="730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 i="1" dirty="0">
                <a:latin typeface="Verdana Ref" pitchFamily="34" charset="0"/>
              </a:rPr>
              <a:t>Failing</a:t>
            </a:r>
          </a:p>
          <a:p>
            <a:pPr eaLnBrk="0" hangingPunct="0"/>
            <a:r>
              <a:rPr lang="en-US" sz="1400" i="1" dirty="0">
                <a:latin typeface="Verdana Ref" pitchFamily="34" charset="0"/>
              </a:rPr>
              <a:t>emotional</a:t>
            </a:r>
          </a:p>
          <a:p>
            <a:pPr eaLnBrk="0" hangingPunct="0"/>
            <a:r>
              <a:rPr lang="en-US" sz="1400" i="1" dirty="0">
                <a:latin typeface="Verdana Ref" pitchFamily="34" charset="0"/>
              </a:rPr>
              <a:t>expectations</a:t>
            </a:r>
          </a:p>
        </p:txBody>
      </p:sp>
      <p:sp>
        <p:nvSpPr>
          <p:cNvPr id="365635" name="AutoShape 67"/>
          <p:cNvSpPr>
            <a:spLocks noChangeArrowheads="1"/>
          </p:cNvSpPr>
          <p:nvPr/>
        </p:nvSpPr>
        <p:spPr bwMode="auto">
          <a:xfrm rot="-4048547">
            <a:off x="790575" y="4184651"/>
            <a:ext cx="1512887" cy="576262"/>
          </a:xfrm>
          <a:prstGeom prst="notchedRightArrow">
            <a:avLst>
              <a:gd name="adj1" fmla="val 50000"/>
              <a:gd name="adj2" fmla="val 65634"/>
            </a:avLst>
          </a:prstGeom>
          <a:solidFill>
            <a:srgbClr val="66FF33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r>
              <a:rPr lang="en-GB" sz="1600" b="1" dirty="0"/>
              <a:t>Valued</a:t>
            </a:r>
          </a:p>
        </p:txBody>
      </p:sp>
      <p:sp>
        <p:nvSpPr>
          <p:cNvPr id="365636" name="AutoShape 68"/>
          <p:cNvSpPr>
            <a:spLocks noChangeArrowheads="1"/>
          </p:cNvSpPr>
          <p:nvPr/>
        </p:nvSpPr>
        <p:spPr bwMode="auto">
          <a:xfrm rot="-4048547">
            <a:off x="2735263" y="4184650"/>
            <a:ext cx="1512887" cy="576263"/>
          </a:xfrm>
          <a:prstGeom prst="notchedRightArrow">
            <a:avLst>
              <a:gd name="adj1" fmla="val 50000"/>
              <a:gd name="adj2" fmla="val 65634"/>
            </a:avLst>
          </a:prstGeom>
          <a:solidFill>
            <a:srgbClr val="66FF33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r>
              <a:rPr lang="en-GB" sz="1600" b="1" dirty="0"/>
              <a:t>Cared for</a:t>
            </a:r>
          </a:p>
        </p:txBody>
      </p:sp>
      <p:sp>
        <p:nvSpPr>
          <p:cNvPr id="365637" name="AutoShape 69"/>
          <p:cNvSpPr>
            <a:spLocks noChangeArrowheads="1"/>
          </p:cNvSpPr>
          <p:nvPr/>
        </p:nvSpPr>
        <p:spPr bwMode="auto">
          <a:xfrm rot="3154751">
            <a:off x="1582738" y="1449387"/>
            <a:ext cx="1512888" cy="576263"/>
          </a:xfrm>
          <a:prstGeom prst="notchedRightArrow">
            <a:avLst>
              <a:gd name="adj1" fmla="val 50000"/>
              <a:gd name="adj2" fmla="val 65634"/>
            </a:avLst>
          </a:prstGeom>
          <a:solidFill>
            <a:srgbClr val="FF0066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r>
              <a:rPr lang="en-GB" sz="1600" b="1" dirty="0"/>
              <a:t>Frustrated</a:t>
            </a:r>
          </a:p>
        </p:txBody>
      </p:sp>
      <p:sp>
        <p:nvSpPr>
          <p:cNvPr id="365638" name="AutoShape 70"/>
          <p:cNvSpPr>
            <a:spLocks noChangeArrowheads="1"/>
          </p:cNvSpPr>
          <p:nvPr/>
        </p:nvSpPr>
        <p:spPr bwMode="auto">
          <a:xfrm rot="3154751">
            <a:off x="3527425" y="1231901"/>
            <a:ext cx="1512887" cy="576262"/>
          </a:xfrm>
          <a:prstGeom prst="notchedRightArrow">
            <a:avLst>
              <a:gd name="adj1" fmla="val 50000"/>
              <a:gd name="adj2" fmla="val 65634"/>
            </a:avLst>
          </a:prstGeom>
          <a:solidFill>
            <a:srgbClr val="FF0066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r>
              <a:rPr lang="en-GB" sz="1600" b="1" dirty="0"/>
              <a:t>Hurried</a:t>
            </a:r>
          </a:p>
        </p:txBody>
      </p:sp>
      <p:sp>
        <p:nvSpPr>
          <p:cNvPr id="365639" name="AutoShape 71"/>
          <p:cNvSpPr>
            <a:spLocks noChangeArrowheads="1"/>
          </p:cNvSpPr>
          <p:nvPr/>
        </p:nvSpPr>
        <p:spPr bwMode="auto">
          <a:xfrm rot="4818825">
            <a:off x="4967288" y="2168525"/>
            <a:ext cx="1512887" cy="576263"/>
          </a:xfrm>
          <a:prstGeom prst="notchedRightArrow">
            <a:avLst>
              <a:gd name="adj1" fmla="val 50000"/>
              <a:gd name="adj2" fmla="val 65634"/>
            </a:avLst>
          </a:prstGeom>
          <a:solidFill>
            <a:srgbClr val="FF0066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r>
              <a:rPr lang="en-GB" sz="1600" b="1" dirty="0"/>
              <a:t>Stressed</a:t>
            </a:r>
          </a:p>
        </p:txBody>
      </p:sp>
      <p:sp>
        <p:nvSpPr>
          <p:cNvPr id="365640" name="AutoShape 72"/>
          <p:cNvSpPr>
            <a:spLocks noChangeArrowheads="1"/>
          </p:cNvSpPr>
          <p:nvPr/>
        </p:nvSpPr>
        <p:spPr bwMode="auto">
          <a:xfrm rot="-3811713">
            <a:off x="4679950" y="5048251"/>
            <a:ext cx="1512887" cy="576262"/>
          </a:xfrm>
          <a:prstGeom prst="notchedRightArrow">
            <a:avLst>
              <a:gd name="adj1" fmla="val 50000"/>
              <a:gd name="adj2" fmla="val 65634"/>
            </a:avLst>
          </a:prstGeom>
          <a:solidFill>
            <a:srgbClr val="FF0066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r>
              <a:rPr lang="en-GB" sz="1600" b="1" dirty="0"/>
              <a:t>Irritated</a:t>
            </a:r>
          </a:p>
        </p:txBody>
      </p:sp>
      <p:sp>
        <p:nvSpPr>
          <p:cNvPr id="365641" name="AutoShape 73"/>
          <p:cNvSpPr>
            <a:spLocks noChangeArrowheads="1"/>
          </p:cNvSpPr>
          <p:nvPr/>
        </p:nvSpPr>
        <p:spPr bwMode="auto">
          <a:xfrm rot="11829515" flipV="1">
            <a:off x="7021513" y="4508500"/>
            <a:ext cx="1511300" cy="576263"/>
          </a:xfrm>
          <a:prstGeom prst="notchedRightArrow">
            <a:avLst>
              <a:gd name="adj1" fmla="val 50000"/>
              <a:gd name="adj2" fmla="val 65565"/>
            </a:avLst>
          </a:prstGeom>
          <a:solidFill>
            <a:srgbClr val="66FF33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r>
              <a:rPr lang="en-GB" sz="1600" b="1" dirty="0"/>
              <a:t>Trust</a:t>
            </a:r>
          </a:p>
        </p:txBody>
      </p:sp>
      <p:sp>
        <p:nvSpPr>
          <p:cNvPr id="365642" name="AutoShape 74"/>
          <p:cNvSpPr>
            <a:spLocks noChangeArrowheads="1"/>
          </p:cNvSpPr>
          <p:nvPr/>
        </p:nvSpPr>
        <p:spPr bwMode="auto">
          <a:xfrm rot="14140228" flipV="1">
            <a:off x="7381082" y="3825081"/>
            <a:ext cx="1511300" cy="576263"/>
          </a:xfrm>
          <a:prstGeom prst="notchedRightArrow">
            <a:avLst>
              <a:gd name="adj1" fmla="val 50000"/>
              <a:gd name="adj2" fmla="val 65565"/>
            </a:avLst>
          </a:prstGeom>
          <a:solidFill>
            <a:srgbClr val="66FF33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r>
              <a:rPr lang="en-GB" sz="1600" b="1" dirty="0"/>
              <a:t>Safe</a:t>
            </a:r>
          </a:p>
        </p:txBody>
      </p:sp>
      <p:sp>
        <p:nvSpPr>
          <p:cNvPr id="75" name="Footer Placeholder 7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Beyond Philosophy © All rights reserved. 2001-2010</a:t>
            </a:r>
            <a:endParaRPr lang="es-ES_tradnl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5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5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5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6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5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5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5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5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5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5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5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5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5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5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5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5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5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5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5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5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5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65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65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5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65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65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65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5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65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65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65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635" grpId="0" animBg="1"/>
      <p:bldP spid="365636" grpId="0" animBg="1"/>
      <p:bldP spid="365637" grpId="0" animBg="1"/>
      <p:bldP spid="365638" grpId="0" animBg="1"/>
      <p:bldP spid="365639" grpId="0" animBg="1"/>
      <p:bldP spid="365640" grpId="0" animBg="1"/>
      <p:bldP spid="365641" grpId="0" animBg="1"/>
      <p:bldP spid="36564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525" y="11017"/>
            <a:ext cx="7838256" cy="762000"/>
          </a:xfrm>
        </p:spPr>
        <p:txBody>
          <a:bodyPr/>
          <a:lstStyle/>
          <a:p>
            <a:r>
              <a:rPr lang="en-GB" dirty="0" smtClean="0"/>
              <a:t>Journey Mapping </a:t>
            </a:r>
            <a:br>
              <a:rPr lang="en-GB" dirty="0" smtClean="0"/>
            </a:br>
            <a:r>
              <a:rPr lang="en-GB" sz="1800" dirty="0" smtClean="0"/>
              <a:t>Step 3:  Defining the ‘To Be’ experience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CAC398-0E2F-4490-93F7-EC7C841E6A44}" type="slidenum">
              <a:rPr lang="es-ES_tradnl" smtClean="0"/>
              <a:pPr>
                <a:defRPr/>
              </a:pPr>
              <a:t>42</a:t>
            </a:fld>
            <a:endParaRPr lang="es-ES_tradnl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683568" y="836712"/>
            <a:ext cx="3600400" cy="475252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180975" marR="0" lvl="0" indent="-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900113" algn="l"/>
                <a:tab pos="1349375" algn="l"/>
                <a:tab pos="2249488" algn="l"/>
                <a:tab pos="2700338" algn="l"/>
                <a:tab pos="3149600" algn="l"/>
                <a:tab pos="3600450" algn="l"/>
                <a:tab pos="4049713" algn="l"/>
                <a:tab pos="4500563" algn="l"/>
                <a:tab pos="4949825" algn="l"/>
                <a:tab pos="5400675" algn="l"/>
                <a:tab pos="5849938" algn="l"/>
              </a:tabLst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Aim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:</a:t>
            </a:r>
            <a:r>
              <a:rPr kumimoji="0" lang="en-US" sz="14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ea typeface="ヒラギノ角ゴ Pro W3" charset="0"/>
                <a:cs typeface="Arial" pitchFamily="34" charset="0"/>
              </a:rPr>
              <a:t>to define from the scenarios presented (and justified) the best ‘to be’ scenario.  This includes identification of the key areas of activity to improve and a view of the internal requirements to execute the CE change.</a:t>
            </a:r>
          </a:p>
          <a:p>
            <a:pPr marL="180975" marR="0" lvl="0" indent="-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900113" algn="l"/>
                <a:tab pos="1349375" algn="l"/>
                <a:tab pos="2249488" algn="l"/>
                <a:tab pos="2700338" algn="l"/>
                <a:tab pos="3149600" algn="l"/>
                <a:tab pos="3600450" algn="l"/>
                <a:tab pos="4049713" algn="l"/>
                <a:tab pos="4500563" algn="l"/>
                <a:tab pos="4949825" algn="l"/>
                <a:tab pos="5400675" algn="l"/>
                <a:tab pos="5849938" algn="l"/>
              </a:tabLst>
            </a:pPr>
            <a:endParaRPr kumimoji="0" lang="en-US" sz="14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900113" algn="l"/>
                <a:tab pos="1349375" algn="l"/>
                <a:tab pos="2249488" algn="l"/>
                <a:tab pos="2700338" algn="l"/>
                <a:tab pos="3149600" algn="l"/>
                <a:tab pos="3600450" algn="l"/>
                <a:tab pos="4049713" algn="l"/>
                <a:tab pos="4500563" algn="l"/>
                <a:tab pos="4949825" algn="l"/>
                <a:tab pos="5400675" algn="l"/>
                <a:tab pos="5849938" algn="l"/>
              </a:tabLst>
            </a:pPr>
            <a:r>
              <a:rPr kumimoji="0" lang="en-US" sz="1400" b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Output</a:t>
            </a:r>
            <a:r>
              <a:rPr kumimoji="0" lang="en-US" sz="14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: 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ea typeface="ヒラギノ角ゴ Pro W3" charset="0"/>
                <a:cs typeface="Arial" pitchFamily="34" charset="0"/>
              </a:rPr>
              <a:t>a story of the new ‘to be’ customer experience with defined action points.</a:t>
            </a:r>
          </a:p>
          <a:p>
            <a:pPr marL="180975" marR="0" lvl="0" indent="-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900113" algn="l"/>
                <a:tab pos="1349375" algn="l"/>
                <a:tab pos="2249488" algn="l"/>
                <a:tab pos="2700338" algn="l"/>
                <a:tab pos="3149600" algn="l"/>
                <a:tab pos="3600450" algn="l"/>
                <a:tab pos="4049713" algn="l"/>
                <a:tab pos="4500563" algn="l"/>
                <a:tab pos="4949825" algn="l"/>
                <a:tab pos="5400675" algn="l"/>
                <a:tab pos="5849938" algn="l"/>
              </a:tabLst>
            </a:pPr>
            <a:endParaRPr lang="en-GB" sz="1400" dirty="0" smtClean="0">
              <a:solidFill>
                <a:srgbClr val="000000"/>
              </a:solidFill>
              <a:latin typeface="Arial" pitchFamily="34" charset="0"/>
              <a:ea typeface="ヒラギノ角ゴ Pro W3" charset="0"/>
              <a:cs typeface="Arial" pitchFamily="34" charset="0"/>
            </a:endParaRPr>
          </a:p>
          <a:p>
            <a:pPr marL="180975" lvl="0" indent="-180975" algn="just">
              <a:buFontTx/>
              <a:buChar char="•"/>
              <a:tabLst>
                <a:tab pos="450850" algn="l"/>
                <a:tab pos="900113" algn="l"/>
                <a:tab pos="1349375" algn="l"/>
                <a:tab pos="2249488" algn="l"/>
                <a:tab pos="2700338" algn="l"/>
                <a:tab pos="3149600" algn="l"/>
                <a:tab pos="3600450" algn="l"/>
                <a:tab pos="4049713" algn="l"/>
                <a:tab pos="4500563" algn="l"/>
                <a:tab pos="4949825" algn="l"/>
                <a:tab pos="5400675" algn="l"/>
                <a:tab pos="5849938" algn="l"/>
              </a:tabLst>
            </a:pPr>
            <a:r>
              <a:rPr kumimoji="0" lang="en-GB" sz="1400" b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Resource Requirements</a:t>
            </a:r>
            <a:r>
              <a:rPr kumimoji="0" lang="en-GB" sz="14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: an internal Beyond Philosophy</a:t>
            </a:r>
            <a:r>
              <a:rPr kumimoji="0" lang="en-GB" sz="140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ヒラギノ角ゴ Pro W3" charset="0"/>
                <a:cs typeface="Arial" pitchFamily="34" charset="0"/>
              </a:rPr>
              <a:t> Blue Sky workshop, then </a:t>
            </a:r>
            <a:r>
              <a:rPr lang="en-GB" sz="1400" dirty="0" smtClean="0">
                <a:solidFill>
                  <a:srgbClr val="000000"/>
                </a:solidFill>
                <a:latin typeface="Arial" pitchFamily="34" charset="0"/>
                <a:ea typeface="ヒラギノ角ゴ Pro W3" charset="0"/>
                <a:cs typeface="Arial" pitchFamily="34" charset="0"/>
              </a:rPr>
              <a:t>a one day workshop in which key stakeholders (normally between 5 and 15) are required to decide the final desired to be customer story/s. </a:t>
            </a:r>
            <a:endParaRPr kumimoji="0" lang="en-US" sz="140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ヒラギノ角ゴ Pro W3" charset="0"/>
              <a:cs typeface="Arial" pitchFamily="34" charset="0"/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2" cstate="print"/>
          <a:srcRect t="11111"/>
          <a:stretch>
            <a:fillRect/>
          </a:stretch>
        </p:blipFill>
        <p:spPr bwMode="auto">
          <a:xfrm>
            <a:off x="5220072" y="836712"/>
            <a:ext cx="3240184" cy="21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 t="14815"/>
          <a:stretch>
            <a:fillRect/>
          </a:stretch>
        </p:blipFill>
        <p:spPr bwMode="auto">
          <a:xfrm>
            <a:off x="5220072" y="3356992"/>
            <a:ext cx="3240000" cy="20921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685800" y="1142984"/>
            <a:ext cx="7772400" cy="4343416"/>
          </a:xfrm>
        </p:spPr>
        <p:txBody>
          <a:bodyPr/>
          <a:lstStyle/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pPr algn="ctr">
              <a:buNone/>
            </a:pPr>
            <a:r>
              <a:rPr lang="en-US" sz="9600" b="1" u="sng" dirty="0" smtClean="0">
                <a:solidFill>
                  <a:srgbClr val="FF0000"/>
                </a:solidFill>
                <a:latin typeface="Arial Black" pitchFamily="34" charset="0"/>
              </a:rPr>
              <a:t>Money</a:t>
            </a:r>
            <a:endParaRPr lang="en-IN" sz="9600" b="1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D3BE5D-6542-4647-A7B0-2F8EFB7BE2B0}" type="slidenum">
              <a:rPr lang="es-ES_tradnl" smtClean="0"/>
              <a:pPr>
                <a:defRPr/>
              </a:pPr>
              <a:t>43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707268" y="836712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Rational and Conscious 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838200" y="152400"/>
            <a:ext cx="7239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Measuring Net </a:t>
            </a:r>
            <a:r>
              <a:rPr lang="fr-FR" dirty="0" err="1" smtClean="0"/>
              <a:t>Promoter</a:t>
            </a:r>
            <a:r>
              <a:rPr lang="fr-FR" dirty="0" smtClean="0"/>
              <a:t> Score</a:t>
            </a:r>
            <a:endParaRPr lang="en-US" dirty="0"/>
          </a:p>
        </p:txBody>
      </p:sp>
      <p:pic>
        <p:nvPicPr>
          <p:cNvPr id="19461" name="Picture 2" descr="\\bpsbs001\UserData\Colin\My Pictures\DNA of CE - Final Book Illustrations Coloured\Fig29-Net Promoter Calculation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926" y="908720"/>
            <a:ext cx="7560498" cy="5215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03848" y="3717032"/>
            <a:ext cx="1394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(=</a:t>
            </a:r>
            <a:r>
              <a:rPr lang="fr-FR" sz="1400" b="1" dirty="0" err="1" smtClean="0"/>
              <a:t>promoters</a:t>
            </a:r>
            <a:r>
              <a:rPr lang="fr-FR" sz="1400" b="1" dirty="0" smtClean="0"/>
              <a:t>)</a:t>
            </a:r>
            <a:endParaRPr lang="en-US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03848" y="4522574"/>
            <a:ext cx="1378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(=</a:t>
            </a:r>
            <a:r>
              <a:rPr lang="fr-FR" sz="1400" b="1" dirty="0" err="1" smtClean="0"/>
              <a:t>detractors</a:t>
            </a:r>
            <a:r>
              <a:rPr lang="fr-FR" sz="1400" b="1" dirty="0" smtClean="0"/>
              <a:t>)</a:t>
            </a:r>
            <a:endParaRPr lang="en-US" sz="1400" b="1" dirty="0"/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382000" y="6324600"/>
            <a:ext cx="609600" cy="274638"/>
          </a:xfrm>
        </p:spPr>
        <p:txBody>
          <a:bodyPr/>
          <a:lstStyle/>
          <a:p>
            <a:fld id="{EF41DA4D-C5B4-4E07-8747-59650F2D4A3B}" type="slidenum">
              <a:rPr lang="es-ES_tradnl" smtClean="0"/>
              <a:pPr/>
              <a:t>44</a:t>
            </a:fld>
            <a:endParaRPr lang="es-ES_tradnl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Beyond Philosophy © All rights reserved. 2001-2010</a:t>
            </a:r>
            <a:endParaRPr lang="es-ES_tradnl" dirty="0"/>
          </a:p>
        </p:txBody>
      </p:sp>
    </p:spTree>
    <p:extLst>
      <p:ext uri="{BB962C8B-B14F-4D97-AF65-F5344CB8AC3E}">
        <p14:creationId xmlns="" xmlns:p14="http://schemas.microsoft.com/office/powerpoint/2010/main" val="363206295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0258" name="Picture 2" descr="allianz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792644"/>
            <a:ext cx="7552333" cy="5481051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382000" y="6324600"/>
            <a:ext cx="609600" cy="274638"/>
          </a:xfrm>
        </p:spPr>
        <p:txBody>
          <a:bodyPr/>
          <a:lstStyle/>
          <a:p>
            <a:fld id="{EF41DA4D-C5B4-4E07-8747-59650F2D4A3B}" type="slidenum">
              <a:rPr lang="es-ES_tradnl" smtClean="0"/>
              <a:pPr/>
              <a:t>45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r>
              <a:rPr lang="es-ES_tradnl" smtClean="0"/>
              <a:t>Beyond Philosophy © All rights reserved. 2001-2010</a:t>
            </a:r>
            <a:endParaRPr lang="es-ES_tradnl" dirty="0"/>
          </a:p>
        </p:txBody>
      </p:sp>
    </p:spTree>
    <p:extLst>
      <p:ext uri="{BB962C8B-B14F-4D97-AF65-F5344CB8AC3E}">
        <p14:creationId xmlns="" xmlns:p14="http://schemas.microsoft.com/office/powerpoint/2010/main" val="79882114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8212" name="Picture 4" descr="allianz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5" y="764704"/>
            <a:ext cx="7344815" cy="5490513"/>
          </a:xfrm>
          <a:prstGeom prst="rect">
            <a:avLst/>
          </a:prstGeom>
          <a:noFill/>
        </p:spPr>
      </p:pic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382000" y="6324600"/>
            <a:ext cx="609600" cy="274638"/>
          </a:xfrm>
        </p:spPr>
        <p:txBody>
          <a:bodyPr/>
          <a:lstStyle/>
          <a:p>
            <a:fld id="{EF41DA4D-C5B4-4E07-8747-59650F2D4A3B}" type="slidenum">
              <a:rPr lang="es-ES_tradnl" smtClean="0"/>
              <a:pPr/>
              <a:t>46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95878985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642910" y="1071546"/>
            <a:ext cx="7772400" cy="4343416"/>
          </a:xfrm>
        </p:spPr>
        <p:txBody>
          <a:bodyPr/>
          <a:lstStyle/>
          <a:p>
            <a:pPr algn="ctr">
              <a:buNone/>
            </a:pPr>
            <a:r>
              <a:rPr lang="en-US" b="1" u="sng" dirty="0" smtClean="0"/>
              <a:t>Financial Returns of CE Initiatives  ?  </a:t>
            </a:r>
          </a:p>
          <a:p>
            <a:pPr algn="ctr"/>
            <a:endParaRPr lang="en-US" u="sng" dirty="0" smtClean="0">
              <a:latin typeface="Adobe Song Std L" pitchFamily="18" charset="-128"/>
              <a:ea typeface="Adobe Song Std L" pitchFamily="18" charset="-128"/>
            </a:endParaRPr>
          </a:p>
          <a:p>
            <a:endParaRPr lang="en-US" dirty="0" smtClean="0">
              <a:solidFill>
                <a:srgbClr val="FFB115"/>
              </a:solidFill>
              <a:latin typeface="Adobe Song Std L" pitchFamily="18" charset="-128"/>
              <a:ea typeface="Adobe Song Std L" pitchFamily="18" charset="-128"/>
            </a:endParaRPr>
          </a:p>
          <a:p>
            <a:pPr>
              <a:buFontTx/>
              <a:buChar char="-"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Cumulative Return of S &amp; P Index during 2007-2011 was   </a:t>
            </a:r>
            <a:r>
              <a:rPr lang="en-US" b="1" u="sng" dirty="0" smtClean="0">
                <a:solidFill>
                  <a:srgbClr val="FF0000"/>
                </a:solidFill>
                <a:latin typeface="Adobe Song Std L" pitchFamily="18" charset="-128"/>
                <a:ea typeface="Adobe Song Std L" pitchFamily="18" charset="-128"/>
              </a:rPr>
              <a:t>Minus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1.30% </a:t>
            </a:r>
          </a:p>
          <a:p>
            <a:pPr>
              <a:buFontTx/>
              <a:buChar char="-"/>
            </a:pP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>
              <a:buFontTx/>
              <a:buChar char="-"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Cumulative Stock Price Return of Top 10 CE leaders in S &amp; P 500 during 2007-2011 was </a:t>
            </a:r>
            <a:r>
              <a:rPr lang="en-US" b="1" u="sng" dirty="0" smtClean="0">
                <a:solidFill>
                  <a:srgbClr val="00B050"/>
                </a:solidFill>
                <a:latin typeface="Adobe Song Std L" pitchFamily="18" charset="-128"/>
                <a:ea typeface="Adobe Song Std L" pitchFamily="18" charset="-128"/>
              </a:rPr>
              <a:t>Plus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22.50%</a:t>
            </a:r>
          </a:p>
          <a:p>
            <a:pPr>
              <a:buFontTx/>
              <a:buChar char="-"/>
            </a:pP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>
              <a:buFontTx/>
              <a:buChar char="-"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Cumulative Return of CE laggards during 2007-2011 was </a:t>
            </a:r>
            <a:r>
              <a:rPr lang="en-US" b="1" u="sng" dirty="0" smtClean="0">
                <a:solidFill>
                  <a:srgbClr val="FF0000"/>
                </a:solidFill>
                <a:latin typeface="Adobe Song Std L" pitchFamily="18" charset="-128"/>
                <a:ea typeface="Adobe Song Std L" pitchFamily="18" charset="-128"/>
              </a:rPr>
              <a:t>Minus 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46.30% </a:t>
            </a:r>
          </a:p>
          <a:p>
            <a:pPr algn="r"/>
            <a:r>
              <a:rPr lang="en-US" sz="9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Source: Forrester Survey y of CE Companies and  Water Remarks Consulting</a:t>
            </a:r>
            <a:endParaRPr lang="en-IN" sz="9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US" b="1" u="sng" dirty="0" smtClean="0"/>
          </a:p>
          <a:p>
            <a:pPr algn="ctr"/>
            <a:endParaRPr lang="en-US" b="1" u="sng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US" b="1" u="sng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endParaRPr lang="en-US" b="1" u="sng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US" b="1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US" b="1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US" b="1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US" b="1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US" b="1" u="sng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US" b="1" u="sng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US" b="1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US" b="1" u="sng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lvl="0" algn="ctr"/>
            <a:endParaRPr lang="en-US" b="1" i="1" u="sng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IN" b="1" u="sn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D3BE5D-6542-4647-A7B0-2F8EFB7BE2B0}" type="slidenum">
              <a:rPr lang="es-ES_tradnl" smtClean="0"/>
              <a:pPr>
                <a:defRPr/>
              </a:pPr>
              <a:t>47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707268" y="836712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Rational and Conscious 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838200" y="152400"/>
            <a:ext cx="7239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CAC398-0E2F-4490-93F7-EC7C841E6A44}" type="slidenum">
              <a:rPr lang="es-ES_tradnl" smtClean="0"/>
              <a:pPr>
                <a:defRPr/>
              </a:pPr>
              <a:t>48</a:t>
            </a:fld>
            <a:endParaRPr lang="es-ES_tradnl" dirty="0"/>
          </a:p>
        </p:txBody>
      </p: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4763" y="0"/>
            <a:ext cx="9134475" cy="64071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4763" y="0"/>
            <a:ext cx="9134475" cy="64071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4763" y="0"/>
            <a:ext cx="9134475" cy="64071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57224" y="1214422"/>
            <a:ext cx="7634277" cy="4857784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sp>
        <p:nvSpPr>
          <p:cNvPr id="126977" name="Rectangle 1"/>
          <p:cNvSpPr>
            <a:spLocks noChangeArrowheads="1"/>
          </p:cNvSpPr>
          <p:nvPr/>
        </p:nvSpPr>
        <p:spPr bwMode="auto">
          <a:xfrm>
            <a:off x="500034" y="1071546"/>
            <a:ext cx="8143932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marL="228600" marR="0" lvl="0" indent="-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obe Fangsong Std R" pitchFamily="18" charset="-128"/>
              <a:ea typeface="Adobe Fangsong Std R" pitchFamily="18" charset="-128"/>
              <a:cs typeface="Times New Roman" pitchFamily="18" charset="0"/>
            </a:endParaRPr>
          </a:p>
          <a:p>
            <a:pPr marL="228600" marR="0" lvl="0" indent="-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1" i="0" u="sng" strike="noStrike" cap="none" normalizeH="0" baseline="0" dirty="0" smtClean="0">
                <a:ln>
                  <a:noFill/>
                </a:ln>
                <a:solidFill>
                  <a:srgbClr val="F66F0A"/>
                </a:solidFill>
                <a:effectLst/>
                <a:latin typeface="Calibri" pitchFamily="34" charset="0"/>
                <a:ea typeface="Adobe Fan Heiti Std B" pitchFamily="34" charset="-128"/>
                <a:cs typeface="Times New Roman" pitchFamily="18" charset="0"/>
              </a:rPr>
              <a:t>Business Impact of Better Customer Experience Report 2011 by </a:t>
            </a:r>
            <a:r>
              <a:rPr kumimoji="0" lang="en-US" b="1" i="0" u="sng" strike="noStrike" cap="none" normalizeH="0" baseline="0" dirty="0" err="1" smtClean="0">
                <a:ln>
                  <a:noFill/>
                </a:ln>
                <a:solidFill>
                  <a:srgbClr val="F66F0A"/>
                </a:solidFill>
                <a:effectLst/>
                <a:latin typeface="Calibri" pitchFamily="34" charset="0"/>
                <a:ea typeface="Adobe Fan Heiti Std B" pitchFamily="34" charset="-128"/>
                <a:cs typeface="Times New Roman" pitchFamily="18" charset="0"/>
              </a:rPr>
              <a:t>Rightnow</a:t>
            </a:r>
            <a:endParaRPr kumimoji="0" lang="en-US" b="1" i="0" u="sng" strike="noStrike" cap="none" normalizeH="0" baseline="0" dirty="0" smtClean="0">
              <a:ln>
                <a:noFill/>
              </a:ln>
              <a:solidFill>
                <a:srgbClr val="F66F0A"/>
              </a:solidFill>
              <a:effectLst/>
              <a:latin typeface="Calibri" pitchFamily="34" charset="0"/>
              <a:ea typeface="Adobe Fan Heiti Std B" pitchFamily="34" charset="-128"/>
              <a:cs typeface="Times New Roman" pitchFamily="18" charset="0"/>
            </a:endParaRPr>
          </a:p>
          <a:p>
            <a:pPr marL="228600" marR="0" lvl="0" indent="-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Adobe Fan Heiti Std B" pitchFamily="34" charset="-128"/>
              <a:cs typeface="Arial" pitchFamily="34" charset="0"/>
            </a:endParaRPr>
          </a:p>
          <a:p>
            <a:pPr marL="228600" marR="0" lvl="0" indent="-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Adobe Fangsong Std R" pitchFamily="18" charset="-128"/>
                <a:cs typeface="Times New Roman" pitchFamily="18" charset="0"/>
              </a:rPr>
              <a:t>86% pays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Adobe Fangsong Std R" pitchFamily="18" charset="-128"/>
                <a:cs typeface="Times New Roman" pitchFamily="18" charset="0"/>
              </a:rPr>
              <a:t>upto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Adobe Fangsong Std R" pitchFamily="18" charset="-128"/>
                <a:cs typeface="Times New Roman" pitchFamily="18" charset="0"/>
              </a:rPr>
              <a:t> 25% more  for better customer experience</a:t>
            </a:r>
          </a:p>
          <a:p>
            <a:pPr marL="228600" marR="0" lvl="0" indent="-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Calibri" pitchFamily="34" charset="0"/>
              <a:ea typeface="Adobe Fangsong Std R" pitchFamily="18" charset="-128"/>
              <a:cs typeface="Arial" pitchFamily="34" charset="0"/>
            </a:endParaRPr>
          </a:p>
          <a:p>
            <a:pPr marL="228600" marR="0" lvl="0" indent="-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Adobe Fangsong Std R" pitchFamily="18" charset="-128"/>
                <a:cs typeface="Times New Roman" pitchFamily="18" charset="0"/>
              </a:rPr>
              <a:t>Only 1% feel that their expectations on customer experience are always met</a:t>
            </a:r>
          </a:p>
          <a:p>
            <a:pPr marL="228600" marR="0" lvl="0" indent="-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Calibri" pitchFamily="34" charset="0"/>
              <a:ea typeface="Adobe Fangsong Std R" pitchFamily="18" charset="-128"/>
              <a:cs typeface="Arial" pitchFamily="34" charset="0"/>
            </a:endParaRPr>
          </a:p>
          <a:p>
            <a:pPr marL="228600" marR="0" lvl="0" indent="-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Adobe Fangsong Std R" pitchFamily="18" charset="-128"/>
                <a:cs typeface="Times New Roman" pitchFamily="18" charset="0"/>
              </a:rPr>
              <a:t>After negative experiences, little more than 25% posted the same on FB or Twitter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Calibri" pitchFamily="34" charset="0"/>
              <a:ea typeface="Adobe Fangsong Std R" pitchFamily="18" charset="-128"/>
              <a:cs typeface="Arial" pitchFamily="34" charset="0"/>
            </a:endParaRPr>
          </a:p>
          <a:p>
            <a:pPr marL="228600" marR="0" lvl="0" indent="-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0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Adobe Fan Heiti Std B" pitchFamily="34" charset="-128"/>
              <a:cs typeface="Times New Roman" pitchFamily="18" charset="0"/>
            </a:endParaRPr>
          </a:p>
          <a:p>
            <a:pPr marL="228600" marR="0" lvl="0" indent="-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000" b="1" u="sng" dirty="0" smtClean="0">
              <a:latin typeface="Calibri" pitchFamily="34" charset="0"/>
              <a:ea typeface="Adobe Fan Heiti Std B" pitchFamily="34" charset="-128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642910" y="1071546"/>
            <a:ext cx="7772400" cy="4343416"/>
          </a:xfrm>
        </p:spPr>
        <p:txBody>
          <a:bodyPr/>
          <a:lstStyle/>
          <a:p>
            <a:pPr algn="ctr">
              <a:buNone/>
            </a:pPr>
            <a:r>
              <a:rPr lang="en-US" b="1" u="sng" dirty="0" smtClean="0"/>
              <a:t>Financial Returns of CE Initiatives  ?  </a:t>
            </a:r>
          </a:p>
          <a:p>
            <a:pPr algn="ctr"/>
            <a:endParaRPr lang="en-US" u="sng" dirty="0" smtClean="0">
              <a:latin typeface="Adobe Song Std L" pitchFamily="18" charset="-128"/>
              <a:ea typeface="Adobe Song Std L" pitchFamily="18" charset="-128"/>
            </a:endParaRPr>
          </a:p>
          <a:p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Repeat i.e.  Loyalty</a:t>
            </a:r>
          </a:p>
          <a:p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Refer</a:t>
            </a:r>
          </a:p>
          <a:p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Advocacy on Social Media</a:t>
            </a:r>
          </a:p>
          <a:p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Up and X Sale</a:t>
            </a:r>
          </a:p>
          <a:p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Marketing &amp; Advertising Cost</a:t>
            </a:r>
          </a:p>
          <a:p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Low Resistance to Price Rise</a:t>
            </a:r>
          </a:p>
          <a:p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Song Std L" pitchFamily="18" charset="-128"/>
                <a:ea typeface="Adobe Song Std L" pitchFamily="18" charset="-128"/>
              </a:rPr>
              <a:t>Churn Reduction</a:t>
            </a:r>
          </a:p>
          <a:p>
            <a:endParaRPr lang="en-US" sz="28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US" b="1" u="sng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US" b="1" u="sng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endParaRPr lang="en-US" b="1" u="sng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US" b="1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US" b="1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US" b="1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US" b="1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US" b="1" u="sng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US" b="1" u="sng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US" b="1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US" b="1" u="sng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lvl="0" algn="ctr"/>
            <a:endParaRPr lang="en-US" b="1" i="1" u="sng" dirty="0" smtClean="0">
              <a:solidFill>
                <a:schemeClr val="tx2">
                  <a:lumMod val="75000"/>
                </a:schemeClr>
              </a:solidFill>
              <a:latin typeface="Adobe Song Std L" pitchFamily="18" charset="-128"/>
              <a:ea typeface="Adobe Song Std L" pitchFamily="18" charset="-128"/>
            </a:endParaRPr>
          </a:p>
          <a:p>
            <a:pPr algn="ctr"/>
            <a:endParaRPr lang="en-IN" b="1" u="sn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D3BE5D-6542-4647-A7B0-2F8EFB7BE2B0}" type="slidenum">
              <a:rPr lang="es-ES_tradnl" smtClean="0"/>
              <a:pPr>
                <a:defRPr/>
              </a:pPr>
              <a:t>49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707268" y="836712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Rational and Conscious 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838200" y="152400"/>
            <a:ext cx="7239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D3BE5D-6542-4647-A7B0-2F8EFB7BE2B0}" type="slidenum">
              <a:rPr lang="es-ES_tradnl" smtClean="0"/>
              <a:pPr>
                <a:defRPr/>
              </a:pPr>
              <a:t>50</a:t>
            </a:fld>
            <a:endParaRPr lang="es-ES_tradnl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707268" y="836712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Rational and Conscious 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707268" y="5301208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Emotional  and Subconscious 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pic>
        <p:nvPicPr>
          <p:cNvPr id="10" name="Picture 2" descr="C:\Documents and Settings\S Walden\Desktop\BP-logo-complete Hi Re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0"/>
            <a:ext cx="4310897" cy="749454"/>
          </a:xfrm>
          <a:prstGeom prst="rect">
            <a:avLst/>
          </a:prstGeom>
          <a:noFill/>
        </p:spPr>
      </p:pic>
      <p:pic>
        <p:nvPicPr>
          <p:cNvPr id="9" name="Picture 8" descr="Lift Fidality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108" y="1028700"/>
            <a:ext cx="4929222" cy="480060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55576" y="0"/>
            <a:ext cx="8136904" cy="762000"/>
          </a:xfrm>
        </p:spPr>
        <p:txBody>
          <a:bodyPr/>
          <a:lstStyle/>
          <a:p>
            <a:r>
              <a:rPr lang="en-GB" dirty="0" smtClean="0"/>
              <a:t>Why is Customer Experience important? Both B2B and B2C results by using Beyond Philosophy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11560" y="836712"/>
            <a:ext cx="5400600" cy="5400600"/>
          </a:xfrm>
        </p:spPr>
        <p:txBody>
          <a:bodyPr/>
          <a:lstStyle/>
          <a:p>
            <a:r>
              <a:rPr lang="en-GB" dirty="0" smtClean="0"/>
              <a:t>Global Container Shipping Company</a:t>
            </a:r>
          </a:p>
          <a:p>
            <a:pPr lvl="1"/>
            <a:r>
              <a:rPr lang="en-GB" sz="1600" dirty="0"/>
              <a:t>Increased Net Promoter Score by 40% in </a:t>
            </a:r>
            <a:r>
              <a:rPr lang="en-GB" sz="1600" dirty="0" smtClean="0"/>
              <a:t>18m</a:t>
            </a:r>
            <a:endParaRPr lang="en-GB" sz="1600" dirty="0"/>
          </a:p>
          <a:p>
            <a:pPr lvl="1"/>
            <a:r>
              <a:rPr lang="en-GB" sz="1600" dirty="0"/>
              <a:t>Increased volume by 1% for every 4% improvement in the </a:t>
            </a:r>
            <a:r>
              <a:rPr lang="en-GB" sz="1600" spc="110" dirty="0"/>
              <a:t>NPS</a:t>
            </a:r>
          </a:p>
          <a:p>
            <a:pPr lvl="1"/>
            <a:endParaRPr lang="en-GB" sz="1600" dirty="0" smtClean="0"/>
          </a:p>
          <a:p>
            <a:r>
              <a:rPr lang="en-GB" sz="1800" b="1" dirty="0" smtClean="0"/>
              <a:t>Construction company – Business to Business</a:t>
            </a:r>
          </a:p>
          <a:p>
            <a:pPr lvl="1"/>
            <a:r>
              <a:rPr lang="en-GB" sz="1600" dirty="0"/>
              <a:t>Increased profits by 50% </a:t>
            </a:r>
          </a:p>
          <a:p>
            <a:pPr lvl="1"/>
            <a:r>
              <a:rPr lang="en-GB" sz="1600" dirty="0"/>
              <a:t>Moved from 4th  to 1st in </a:t>
            </a:r>
            <a:r>
              <a:rPr lang="en-GB" sz="1600" spc="110" dirty="0"/>
              <a:t>market share</a:t>
            </a:r>
          </a:p>
          <a:p>
            <a:pPr lvl="1"/>
            <a:endParaRPr lang="en-GB" sz="1600" dirty="0"/>
          </a:p>
          <a:p>
            <a:r>
              <a:rPr lang="en-GB" sz="1800" b="1" dirty="0" smtClean="0"/>
              <a:t>Electrical Retailer</a:t>
            </a:r>
          </a:p>
          <a:p>
            <a:pPr lvl="1"/>
            <a:r>
              <a:rPr lang="en-GB" sz="1600" dirty="0"/>
              <a:t>Reduction in complaints by 20%</a:t>
            </a:r>
          </a:p>
          <a:p>
            <a:pPr lvl="1"/>
            <a:r>
              <a:rPr lang="en-GB" sz="1600" dirty="0"/>
              <a:t>Increase levels of trust by 10%</a:t>
            </a:r>
          </a:p>
          <a:p>
            <a:pPr lvl="1"/>
            <a:r>
              <a:rPr lang="en-GB" sz="1600" dirty="0"/>
              <a:t>3% increase in ‘like for like’ </a:t>
            </a:r>
            <a:r>
              <a:rPr lang="en-GB" sz="1600" spc="110" dirty="0"/>
              <a:t>sales</a:t>
            </a:r>
            <a:r>
              <a:rPr lang="en-GB" sz="1600" dirty="0"/>
              <a:t>.</a:t>
            </a:r>
          </a:p>
          <a:p>
            <a:pPr lvl="1"/>
            <a:endParaRPr lang="en-GB" sz="1600" dirty="0"/>
          </a:p>
          <a:p>
            <a:r>
              <a:rPr lang="en-GB" sz="1800" b="1" dirty="0" smtClean="0"/>
              <a:t>Middle East Telecom</a:t>
            </a:r>
            <a:endParaRPr lang="en-GB" sz="1800" b="1" dirty="0"/>
          </a:p>
          <a:p>
            <a:pPr lvl="1"/>
            <a:r>
              <a:rPr lang="en-GB" sz="1600" dirty="0" smtClean="0"/>
              <a:t>Increased </a:t>
            </a:r>
            <a:r>
              <a:rPr lang="en-GB" sz="1600" spc="110" dirty="0" smtClean="0"/>
              <a:t>market </a:t>
            </a:r>
            <a:r>
              <a:rPr lang="en-GB" sz="1600" spc="110" dirty="0"/>
              <a:t>share </a:t>
            </a:r>
            <a:r>
              <a:rPr lang="en-GB" sz="1600" dirty="0" smtClean="0"/>
              <a:t>from </a:t>
            </a:r>
            <a:r>
              <a:rPr lang="en-GB" sz="1600" dirty="0"/>
              <a:t>32% </a:t>
            </a:r>
            <a:r>
              <a:rPr lang="en-GB" sz="1600" dirty="0" smtClean="0"/>
              <a:t>to </a:t>
            </a:r>
            <a:r>
              <a:rPr lang="en-GB" sz="1600" dirty="0"/>
              <a:t>42% </a:t>
            </a:r>
            <a:endParaRPr lang="en-GB" sz="1600" dirty="0" smtClean="0"/>
          </a:p>
          <a:p>
            <a:pPr lvl="1"/>
            <a:r>
              <a:rPr lang="en-GB" sz="1600" dirty="0" smtClean="0"/>
              <a:t>Improved operating </a:t>
            </a:r>
            <a:r>
              <a:rPr lang="en-GB" sz="1600" spc="110" dirty="0"/>
              <a:t>margin</a:t>
            </a:r>
            <a:r>
              <a:rPr lang="en-GB" sz="1600" dirty="0"/>
              <a:t> </a:t>
            </a:r>
            <a:r>
              <a:rPr lang="en-GB" sz="1600" dirty="0" smtClean="0"/>
              <a:t>by 7%</a:t>
            </a:r>
            <a:endParaRPr lang="en-GB" sz="1600" dirty="0"/>
          </a:p>
          <a:p>
            <a:pPr lvl="1"/>
            <a:endParaRPr lang="en-GB" sz="1600" dirty="0" smtClean="0"/>
          </a:p>
          <a:p>
            <a:pPr lvl="1"/>
            <a:endParaRPr lang="en-GB" sz="1600" dirty="0" smtClean="0"/>
          </a:p>
          <a:p>
            <a:endParaRPr lang="en-GB" sz="1800" dirty="0" smtClean="0"/>
          </a:p>
          <a:p>
            <a:endParaRPr lang="en-GB" sz="18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18B7B3-81AD-47AD-8C6F-0687BFB04096}" type="slidenum">
              <a:rPr lang="es-ES_tradnl" smtClean="0"/>
              <a:pPr>
                <a:defRPr/>
              </a:pPr>
              <a:t>51</a:t>
            </a:fld>
            <a:endParaRPr lang="es-ES_tradnl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981944"/>
            <a:ext cx="39401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1548771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820854"/>
            <a:ext cx="8136904" cy="551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D3BE5D-6542-4647-A7B0-2F8EFB7BE2B0}" type="slidenum">
              <a:rPr lang="es-ES_tradnl" smtClean="0"/>
              <a:pPr>
                <a:defRPr/>
              </a:pPr>
              <a:t>52</a:t>
            </a:fld>
            <a:endParaRPr lang="es-ES_tradnl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707268" y="836712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EBIDTA- ROI - ROE- PBT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707268" y="5301208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CSAT-NPS - CES - ES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838200" y="152400"/>
            <a:ext cx="7239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214414" y="2643182"/>
            <a:ext cx="7072362" cy="1656184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B115"/>
                </a:solidFill>
                <a:effectLst/>
                <a:latin typeface="Eras Bold ITC" pitchFamily="34" charset="0"/>
              </a:rPr>
              <a:t>Customer Experience Drives Financial Performance to a Great Extent</a:t>
            </a:r>
          </a:p>
        </p:txBody>
      </p:sp>
      <p:pic>
        <p:nvPicPr>
          <p:cNvPr id="11" name="Picture 2" descr="C:\Documents and Settings\S Walden\Desktop\BP-logo-complete Hi Re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0"/>
            <a:ext cx="4310897" cy="74945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D3BE5D-6542-4647-A7B0-2F8EFB7BE2B0}" type="slidenum">
              <a:rPr lang="es-ES_tradnl" smtClean="0"/>
              <a:pPr>
                <a:defRPr/>
              </a:pPr>
              <a:t>53</a:t>
            </a:fld>
            <a:endParaRPr lang="es-ES_tradnl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707268" y="836712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Rational and Conscious 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707268" y="5301208"/>
            <a:ext cx="5760640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Emotional  and Subconscious 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785786" y="1016638"/>
            <a:ext cx="7429552" cy="450059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400" b="1" kern="0" dirty="0" smtClean="0">
              <a:solidFill>
                <a:srgbClr val="82008E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400" b="1" kern="0" dirty="0" smtClean="0">
              <a:solidFill>
                <a:srgbClr val="82008E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4000" b="1" u="sng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Arabic" pitchFamily="18" charset="-78"/>
                <a:ea typeface="+mj-ea"/>
                <a:cs typeface="Adobe Arabic" pitchFamily="18" charset="-78"/>
              </a:rPr>
              <a:t>For Individual = Character is destiny</a:t>
            </a: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Arabic" pitchFamily="18" charset="-78"/>
                <a:ea typeface="+mj-ea"/>
                <a:cs typeface="Adobe Arabic" pitchFamily="18" charset="-78"/>
              </a:rPr>
              <a:t>For Company </a:t>
            </a:r>
            <a:r>
              <a:rPr lang="en-GB" kern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Arabic" pitchFamily="18" charset="-78"/>
                <a:ea typeface="+mj-ea"/>
                <a:cs typeface="Adobe Arabic" pitchFamily="18" charset="-78"/>
              </a:rPr>
              <a:t>= </a:t>
            </a:r>
            <a:r>
              <a:rPr lang="en-GB" sz="4400" b="1" kern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Arabic" pitchFamily="18" charset="-78"/>
                <a:ea typeface="+mj-ea"/>
                <a:cs typeface="Adobe Arabic" pitchFamily="18" charset="-78"/>
              </a:rPr>
              <a:t>Culture</a:t>
            </a:r>
            <a:r>
              <a:rPr lang="en-GB" sz="2800" b="1" kern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Arabic" pitchFamily="18" charset="-78"/>
                <a:ea typeface="+mj-ea"/>
                <a:cs typeface="Adobe Arabic" pitchFamily="18" charset="-78"/>
              </a:rPr>
              <a:t> </a:t>
            </a:r>
            <a:r>
              <a:rPr lang="en-GB" sz="2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Arabic" pitchFamily="18" charset="-78"/>
                <a:ea typeface="+mj-ea"/>
                <a:cs typeface="Adobe Arabic" pitchFamily="18" charset="-78"/>
              </a:rPr>
              <a:t>is destiny </a:t>
            </a: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sng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dobe Arabic" pitchFamily="18" charset="-78"/>
              <a:ea typeface="+mj-ea"/>
              <a:cs typeface="Adobe Arabic" pitchFamily="18" charset="-78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dobe Arabic" pitchFamily="18" charset="-78"/>
                <a:ea typeface="+mj-ea"/>
                <a:cs typeface="Adobe Arabic" pitchFamily="18" charset="-78"/>
              </a:rPr>
              <a:t>Sunil C. Gandhi -  </a:t>
            </a:r>
            <a:r>
              <a:rPr lang="en-GB" sz="2800" b="1" kern="0" dirty="0" smtClean="0">
                <a:solidFill>
                  <a:schemeClr val="tx2">
                    <a:lumMod val="75000"/>
                  </a:schemeClr>
                </a:solidFill>
                <a:latin typeface="Adobe Arabic" pitchFamily="18" charset="-78"/>
                <a:ea typeface="+mj-ea"/>
                <a:cs typeface="Adobe Arabic" pitchFamily="18" charset="-78"/>
              </a:rPr>
              <a:t>India Associate</a:t>
            </a: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dobe Arabic" pitchFamily="18" charset="-78"/>
                <a:ea typeface="+mj-ea"/>
                <a:cs typeface="Adobe Arabic" pitchFamily="18" charset="-78"/>
              </a:rPr>
              <a:t>+91-9869051030 -</a:t>
            </a:r>
            <a:r>
              <a:rPr lang="en-GB" sz="2800" b="1" kern="0" dirty="0" smtClean="0">
                <a:solidFill>
                  <a:schemeClr val="tx2">
                    <a:lumMod val="75000"/>
                  </a:schemeClr>
                </a:solidFill>
                <a:latin typeface="Adobe Arabic" pitchFamily="18" charset="-78"/>
                <a:ea typeface="+mj-ea"/>
                <a:cs typeface="Adobe Arabic" pitchFamily="18" charset="-78"/>
              </a:rPr>
              <a:t>sg@sunilgandhi.com</a:t>
            </a: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000" kern="0" dirty="0" smtClean="0">
              <a:solidFill>
                <a:srgbClr val="82008E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82008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446838"/>
            <a:ext cx="2743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_tradnl" sz="800" dirty="0" smtClean="0">
                <a:solidFill>
                  <a:srgbClr val="FFFFFF"/>
                </a:solidFill>
              </a:rPr>
              <a:t>Beyond Philosophy © All rights reserved. 2001-2012</a:t>
            </a:r>
          </a:p>
          <a:p>
            <a:pPr>
              <a:defRPr/>
            </a:pPr>
            <a:endParaRPr lang="es-ES_tradnl" sz="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-SubconsEx">
  <a:themeElements>
    <a:clrScheme name="Presentation-SubconsEx 13">
      <a:dk1>
        <a:srgbClr val="323232"/>
      </a:dk1>
      <a:lt1>
        <a:srgbClr val="FFFFFF"/>
      </a:lt1>
      <a:dk2>
        <a:srgbClr val="7800B0"/>
      </a:dk2>
      <a:lt2>
        <a:srgbClr val="808080"/>
      </a:lt2>
      <a:accent1>
        <a:srgbClr val="CBB9E3"/>
      </a:accent1>
      <a:accent2>
        <a:srgbClr val="FFAC00"/>
      </a:accent2>
      <a:accent3>
        <a:srgbClr val="FFFFFF"/>
      </a:accent3>
      <a:accent4>
        <a:srgbClr val="292929"/>
      </a:accent4>
      <a:accent5>
        <a:srgbClr val="E2D9EF"/>
      </a:accent5>
      <a:accent6>
        <a:srgbClr val="E79B00"/>
      </a:accent6>
      <a:hlink>
        <a:srgbClr val="FFA800"/>
      </a:hlink>
      <a:folHlink>
        <a:srgbClr val="D28400"/>
      </a:folHlink>
    </a:clrScheme>
    <a:fontScheme name="Presentation-SubconsEx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-SubconsE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SubconsEx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SubconsEx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SubconsEx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SubconsEx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SubconsEx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SubconsEx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SubconsEx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SubconsEx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SubconsEx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SubconsEx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SubconsEx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SubconsEx 13">
        <a:dk1>
          <a:srgbClr val="323232"/>
        </a:dk1>
        <a:lt1>
          <a:srgbClr val="FFFFFF"/>
        </a:lt1>
        <a:dk2>
          <a:srgbClr val="7800B0"/>
        </a:dk2>
        <a:lt2>
          <a:srgbClr val="808080"/>
        </a:lt2>
        <a:accent1>
          <a:srgbClr val="CBB9E3"/>
        </a:accent1>
        <a:accent2>
          <a:srgbClr val="FFAC00"/>
        </a:accent2>
        <a:accent3>
          <a:srgbClr val="FFFFFF"/>
        </a:accent3>
        <a:accent4>
          <a:srgbClr val="292929"/>
        </a:accent4>
        <a:accent5>
          <a:srgbClr val="E2D9EF"/>
        </a:accent5>
        <a:accent6>
          <a:srgbClr val="E79B00"/>
        </a:accent6>
        <a:hlink>
          <a:srgbClr val="FFA800"/>
        </a:hlink>
        <a:folHlink>
          <a:srgbClr val="D284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aerskLineWhite">
  <a:themeElements>
    <a:clrScheme name="">
      <a:dk1>
        <a:srgbClr val="000000"/>
      </a:dk1>
      <a:lt1>
        <a:srgbClr val="FFFFFF"/>
      </a:lt1>
      <a:dk2>
        <a:srgbClr val="B9DCEA"/>
      </a:dk2>
      <a:lt2>
        <a:srgbClr val="69B8D6"/>
      </a:lt2>
      <a:accent1>
        <a:srgbClr val="C3C3C3"/>
      </a:accent1>
      <a:accent2>
        <a:srgbClr val="EDEDED"/>
      </a:accent2>
      <a:accent3>
        <a:srgbClr val="FFFFFF"/>
      </a:accent3>
      <a:accent4>
        <a:srgbClr val="000000"/>
      </a:accent4>
      <a:accent5>
        <a:srgbClr val="DEDEDE"/>
      </a:accent5>
      <a:accent6>
        <a:srgbClr val="D7D7D7"/>
      </a:accent6>
      <a:hlink>
        <a:srgbClr val="2F454E"/>
      </a:hlink>
      <a:folHlink>
        <a:srgbClr val="64747B"/>
      </a:folHlink>
    </a:clrScheme>
    <a:fontScheme name="MaerskLineWhi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7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7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MaerskLineWhite 1">
        <a:dk1>
          <a:srgbClr val="000000"/>
        </a:dk1>
        <a:lt1>
          <a:srgbClr val="FFFFFF"/>
        </a:lt1>
        <a:dk2>
          <a:srgbClr val="B9DCEA"/>
        </a:dk2>
        <a:lt2>
          <a:srgbClr val="69B8D6"/>
        </a:lt2>
        <a:accent1>
          <a:srgbClr val="C3C3C3"/>
        </a:accent1>
        <a:accent2>
          <a:srgbClr val="E1E1E1"/>
        </a:accent2>
        <a:accent3>
          <a:srgbClr val="FFFFFF"/>
        </a:accent3>
        <a:accent4>
          <a:srgbClr val="000000"/>
        </a:accent4>
        <a:accent5>
          <a:srgbClr val="DEDEDE"/>
        </a:accent5>
        <a:accent6>
          <a:srgbClr val="CCCCCC"/>
        </a:accent6>
        <a:hlink>
          <a:srgbClr val="2F454E"/>
        </a:hlink>
        <a:folHlink>
          <a:srgbClr val="828F9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LOLA:BP:PRESENTATIONS:NEWPowerPoint:proof:Presentation-SubconsEx.ppt</Template>
  <TotalTime>17741</TotalTime>
  <Words>2221</Words>
  <Application>Microsoft Office PowerPoint</Application>
  <PresentationFormat>On-screen Show (4:3)</PresentationFormat>
  <Paragraphs>615</Paragraphs>
  <Slides>53</Slides>
  <Notes>35</Notes>
  <HiddenSlides>0</HiddenSlides>
  <MMClips>0</MMClips>
  <ScaleCrop>false</ScaleCrop>
  <HeadingPairs>
    <vt:vector size="8" baseType="variant">
      <vt:variant>
        <vt:lpstr>Fonts Used</vt:lpstr>
      </vt:variant>
      <vt:variant>
        <vt:i4>19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75" baseType="lpstr">
      <vt:lpstr>Arial</vt:lpstr>
      <vt:lpstr>Adobe Song Std L</vt:lpstr>
      <vt:lpstr>Times</vt:lpstr>
      <vt:lpstr>Arial Black</vt:lpstr>
      <vt:lpstr>Calibri</vt:lpstr>
      <vt:lpstr>Arial Unicode MS</vt:lpstr>
      <vt:lpstr>Wingdings</vt:lpstr>
      <vt:lpstr>Eras Bold ITC</vt:lpstr>
      <vt:lpstr>Times New Roman</vt:lpstr>
      <vt:lpstr>Arial Narrow</vt:lpstr>
      <vt:lpstr>ヒラギノ角ゴ Pro W3</vt:lpstr>
      <vt:lpstr>Verdana</vt:lpstr>
      <vt:lpstr>Adobe Arabic</vt:lpstr>
      <vt:lpstr>Verdana Ref</vt:lpstr>
      <vt:lpstr>Trebuchet MS</vt:lpstr>
      <vt:lpstr>RotisSansSerif</vt:lpstr>
      <vt:lpstr>PMingLiU</vt:lpstr>
      <vt:lpstr>Adobe Fangsong Std R</vt:lpstr>
      <vt:lpstr>Adobe Fan Heiti Std B</vt:lpstr>
      <vt:lpstr>Presentation-SubconsEx</vt:lpstr>
      <vt:lpstr>MaerskLineWhite</vt:lpstr>
      <vt:lpstr>Acrobat Document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We are Customer Experience Thought-Leaders</vt:lpstr>
      <vt:lpstr>We have an extensive track record in Telecommunications</vt:lpstr>
      <vt:lpstr>Slide 11</vt:lpstr>
      <vt:lpstr>Slide 12</vt:lpstr>
      <vt:lpstr>Naïve to Natural (N2N) Model – Experience Metamorphosis</vt:lpstr>
      <vt:lpstr>              Naïve to Natural Model Characteristics</vt:lpstr>
      <vt:lpstr>Customer Experience Leaky Pipe</vt:lpstr>
      <vt:lpstr>Deliverables - Naïve to Natural </vt:lpstr>
      <vt:lpstr>Slide 17</vt:lpstr>
      <vt:lpstr>Slide 18</vt:lpstr>
      <vt:lpstr>Slide 19</vt:lpstr>
      <vt:lpstr>Slide 20</vt:lpstr>
      <vt:lpstr>Slide 21</vt:lpstr>
      <vt:lpstr>Leading academics helped design Emotional Signature®</vt:lpstr>
      <vt:lpstr>Emotional Signature®: the resulting framework</vt:lpstr>
      <vt:lpstr>Credit card company</vt:lpstr>
      <vt:lpstr>Emotional profile - the level of emotional engagement</vt:lpstr>
      <vt:lpstr>  Credit card company example…</vt:lpstr>
      <vt:lpstr>We quantify drivers and destroyers of value</vt:lpstr>
      <vt:lpstr>Priority Order of the Attributes (Combined desirability and current value) – Premium Consumers </vt:lpstr>
      <vt:lpstr>Slide 29</vt:lpstr>
      <vt:lpstr>Slide 30</vt:lpstr>
      <vt:lpstr>How do we find out what drives value in the experience?</vt:lpstr>
      <vt:lpstr>Customer Experience Statement </vt:lpstr>
      <vt:lpstr>Customer Experience Statement Spreading CE initiatives into the organisation</vt:lpstr>
      <vt:lpstr>Thames Water</vt:lpstr>
      <vt:lpstr>Maersk Line Customer Experience Statement</vt:lpstr>
      <vt:lpstr>Pyramid Spreading CE initiatives at the departmental level</vt:lpstr>
      <vt:lpstr>Slide 37</vt:lpstr>
      <vt:lpstr>Slide 38</vt:lpstr>
      <vt:lpstr>Journey Mapping Step 1: Walking the experience of being a customer (customer mirror)</vt:lpstr>
      <vt:lpstr>Slide 40</vt:lpstr>
      <vt:lpstr>Understanding the Customers Emotional Journey  using Moment Mapping®</vt:lpstr>
      <vt:lpstr>Journey Mapping  Step 3:  Defining the ‘To Be’ experience</vt:lpstr>
      <vt:lpstr>Slide 43</vt:lpstr>
      <vt:lpstr>Measuring Net Promoter Score</vt:lpstr>
      <vt:lpstr>Slide 45</vt:lpstr>
      <vt:lpstr>Slide 46</vt:lpstr>
      <vt:lpstr>Slide 47</vt:lpstr>
      <vt:lpstr>Slide 48</vt:lpstr>
      <vt:lpstr>Slide 49</vt:lpstr>
      <vt:lpstr>Slide 50</vt:lpstr>
      <vt:lpstr>Why is Customer Experience important? Both B2B and B2C results by using Beyond Philosophy</vt:lpstr>
      <vt:lpstr>Slide 52</vt:lpstr>
      <vt:lpstr>Slide 53</vt:lpstr>
    </vt:vector>
  </TitlesOfParts>
  <Company>Beyond Philosophy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Telia Sonera Pilot Proposal</dc:title>
  <dc:creator>Steven Walden</dc:creator>
  <cp:lastModifiedBy>Sunil</cp:lastModifiedBy>
  <cp:revision>1514</cp:revision>
  <dcterms:created xsi:type="dcterms:W3CDTF">2009-10-12T13:59:57Z</dcterms:created>
  <dcterms:modified xsi:type="dcterms:W3CDTF">2013-02-26T15:57:39Z</dcterms:modified>
</cp:coreProperties>
</file>